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6" r:id="rId2"/>
    <p:sldId id="275" r:id="rId3"/>
    <p:sldId id="272" r:id="rId4"/>
    <p:sldId id="276" r:id="rId5"/>
    <p:sldId id="277" r:id="rId6"/>
    <p:sldId id="267" r:id="rId7"/>
    <p:sldId id="279" r:id="rId8"/>
    <p:sldId id="278" r:id="rId9"/>
    <p:sldId id="281" r:id="rId10"/>
    <p:sldId id="268" r:id="rId11"/>
    <p:sldId id="280" r:id="rId12"/>
    <p:sldId id="271" r:id="rId13"/>
    <p:sldId id="283" r:id="rId14"/>
    <p:sldId id="274" r:id="rId15"/>
    <p:sldId id="284" r:id="rId16"/>
    <p:sldId id="285" r:id="rId17"/>
    <p:sldId id="287" r:id="rId18"/>
    <p:sldId id="286" r:id="rId19"/>
    <p:sldId id="288" r:id="rId20"/>
    <p:sldId id="289" r:id="rId21"/>
    <p:sldId id="273" r:id="rId22"/>
    <p:sldId id="282" r:id="rId23"/>
    <p:sldId id="290" r:id="rId24"/>
    <p:sldId id="292" r:id="rId25"/>
    <p:sldId id="293" r:id="rId26"/>
    <p:sldId id="294" r:id="rId27"/>
    <p:sldId id="291" r:id="rId28"/>
    <p:sldId id="295" r:id="rId29"/>
    <p:sldId id="296" r:id="rId30"/>
    <p:sldId id="297" r:id="rId31"/>
    <p:sldId id="299" r:id="rId32"/>
    <p:sldId id="298" r:id="rId33"/>
    <p:sldId id="300" r:id="rId34"/>
    <p:sldId id="301" r:id="rId35"/>
    <p:sldId id="303" r:id="rId36"/>
    <p:sldId id="302" r:id="rId37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09536307961503E-2"/>
          <c:y val="3.53022687655229E-2"/>
          <c:w val="0.91851268591426072"/>
          <c:h val="0.87148738493049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ERKEK</c:v>
                </c:pt>
                <c:pt idx="1">
                  <c:v>KADIN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748</c:v>
                </c:pt>
                <c:pt idx="1">
                  <c:v>1304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22-49D8-8497-8418A76F76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760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ERKEK</c:v>
                </c:pt>
                <c:pt idx="1">
                  <c:v>KADIN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760</c:v>
                </c:pt>
                <c:pt idx="1">
                  <c:v>1470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22-49D8-8497-8418A76F76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ERKEK</c:v>
                </c:pt>
                <c:pt idx="1">
                  <c:v>KADIN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1124</c:v>
                </c:pt>
                <c:pt idx="1">
                  <c:v>2487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F22-49D8-8497-8418A76F76D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27323752"/>
        <c:axId val="227326496"/>
      </c:barChart>
      <c:catAx>
        <c:axId val="227323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27326496"/>
        <c:crosses val="autoZero"/>
        <c:auto val="1"/>
        <c:lblAlgn val="ctr"/>
        <c:lblOffset val="100"/>
        <c:noMultiLvlLbl val="0"/>
      </c:catAx>
      <c:valAx>
        <c:axId val="2273264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732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051BB-0AC7-4DE9-A5DC-07789F621DF2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3B0C3EEC-622F-40E7-8BAC-1B058F781031}">
      <dgm:prSet phldrT="[Metin]"/>
      <dgm:spPr>
        <a:xfrm>
          <a:off x="571929" y="411480"/>
          <a:ext cx="8516081" cy="82296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tr-T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492ECDA-5475-49AE-8362-F81AA58C8A7A}" type="parTrans" cxnId="{CE1CD4DE-8168-499D-AAE4-833AB00A2C30}">
      <dgm:prSet/>
      <dgm:spPr/>
      <dgm:t>
        <a:bodyPr/>
        <a:lstStyle/>
        <a:p>
          <a:endParaRPr lang="tr-TR"/>
        </a:p>
      </dgm:t>
    </dgm:pt>
    <dgm:pt modelId="{E220A741-DEA9-4D62-8314-F4418388A325}" type="sibTrans" cxnId="{CE1CD4DE-8168-499D-AAE4-833AB00A2C30}">
      <dgm:prSet/>
      <dgm:spPr>
        <a:xfrm>
          <a:off x="-4651809" y="-713145"/>
          <a:ext cx="5541091" cy="5541091"/>
        </a:xfrm>
        <a:prstGeom prst="blockArc">
          <a:avLst>
            <a:gd name="adj1" fmla="val 18900000"/>
            <a:gd name="adj2" fmla="val 2700000"/>
            <a:gd name="adj3" fmla="val 390"/>
          </a:avLst>
        </a:prstGeom>
        <a:noFill/>
        <a:ln w="254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tr-TR"/>
        </a:p>
      </dgm:t>
    </dgm:pt>
    <dgm:pt modelId="{FACE4D5E-1158-46C6-AE6F-CCFB50584416}">
      <dgm:prSet phldrT="[Metin]"/>
      <dgm:spPr>
        <a:xfrm>
          <a:off x="871075" y="1645920"/>
          <a:ext cx="8216935" cy="82296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tr-T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724C45D-C88F-4431-95AB-866701ACA6FB}" type="parTrans" cxnId="{8B80A6A4-BE71-4D3A-BF2E-15A30105E786}">
      <dgm:prSet/>
      <dgm:spPr/>
      <dgm:t>
        <a:bodyPr/>
        <a:lstStyle/>
        <a:p>
          <a:endParaRPr lang="tr-TR"/>
        </a:p>
      </dgm:t>
    </dgm:pt>
    <dgm:pt modelId="{CB31647F-87D3-48FF-8536-D743CFA55247}" type="sibTrans" cxnId="{8B80A6A4-BE71-4D3A-BF2E-15A30105E786}">
      <dgm:prSet/>
      <dgm:spPr/>
      <dgm:t>
        <a:bodyPr/>
        <a:lstStyle/>
        <a:p>
          <a:endParaRPr lang="tr-TR"/>
        </a:p>
      </dgm:t>
    </dgm:pt>
    <dgm:pt modelId="{84B44450-53B6-4E9A-9E01-9DD5CB4DD681}">
      <dgm:prSet phldrT="[Metin]"/>
      <dgm:spPr>
        <a:xfrm>
          <a:off x="571929" y="2880359"/>
          <a:ext cx="8516081" cy="82296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tr-T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E941EE5-02AD-4492-ACA3-F9B5EDC327EA}" type="parTrans" cxnId="{141F27AD-7041-405E-B87B-AC91C69F0952}">
      <dgm:prSet/>
      <dgm:spPr/>
      <dgm:t>
        <a:bodyPr/>
        <a:lstStyle/>
        <a:p>
          <a:endParaRPr lang="tr-TR"/>
        </a:p>
      </dgm:t>
    </dgm:pt>
    <dgm:pt modelId="{110D8436-36D5-4DA7-9E44-7CE91DF69838}" type="sibTrans" cxnId="{141F27AD-7041-405E-B87B-AC91C69F0952}">
      <dgm:prSet/>
      <dgm:spPr/>
      <dgm:t>
        <a:bodyPr/>
        <a:lstStyle/>
        <a:p>
          <a:endParaRPr lang="tr-TR"/>
        </a:p>
      </dgm:t>
    </dgm:pt>
    <dgm:pt modelId="{1750FA25-6176-4E6A-9721-47ED35BBDEBD}" type="pres">
      <dgm:prSet presAssocID="{241051BB-0AC7-4DE9-A5DC-07789F621D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F6A6AF09-47A0-4A3F-BBE3-448E23E3001C}" type="pres">
      <dgm:prSet presAssocID="{241051BB-0AC7-4DE9-A5DC-07789F621DF2}" presName="Name1" presStyleCnt="0"/>
      <dgm:spPr/>
    </dgm:pt>
    <dgm:pt modelId="{9706612C-DE83-4934-901D-0E229F3F8C34}" type="pres">
      <dgm:prSet presAssocID="{241051BB-0AC7-4DE9-A5DC-07789F621DF2}" presName="cycle" presStyleCnt="0"/>
      <dgm:spPr/>
    </dgm:pt>
    <dgm:pt modelId="{74AFC68E-8688-4278-92C8-569A134CC563}" type="pres">
      <dgm:prSet presAssocID="{241051BB-0AC7-4DE9-A5DC-07789F621DF2}" presName="srcNode" presStyleLbl="node1" presStyleIdx="0" presStyleCnt="3"/>
      <dgm:spPr/>
    </dgm:pt>
    <dgm:pt modelId="{BDB67FDE-364D-463E-BA7C-829FB3D2D7FC}" type="pres">
      <dgm:prSet presAssocID="{241051BB-0AC7-4DE9-A5DC-07789F621DF2}" presName="conn" presStyleLbl="parChTrans1D2" presStyleIdx="0" presStyleCnt="1"/>
      <dgm:spPr/>
      <dgm:t>
        <a:bodyPr/>
        <a:lstStyle/>
        <a:p>
          <a:endParaRPr lang="tr-TR"/>
        </a:p>
      </dgm:t>
    </dgm:pt>
    <dgm:pt modelId="{B1E44963-9B46-48A5-BD48-A60BAC78497F}" type="pres">
      <dgm:prSet presAssocID="{241051BB-0AC7-4DE9-A5DC-07789F621DF2}" presName="extraNode" presStyleLbl="node1" presStyleIdx="0" presStyleCnt="3"/>
      <dgm:spPr/>
    </dgm:pt>
    <dgm:pt modelId="{2F44840B-783D-4A4D-AC34-92AE5E01766F}" type="pres">
      <dgm:prSet presAssocID="{241051BB-0AC7-4DE9-A5DC-07789F621DF2}" presName="dstNode" presStyleLbl="node1" presStyleIdx="0" presStyleCnt="3"/>
      <dgm:spPr/>
    </dgm:pt>
    <dgm:pt modelId="{5C8899BC-713B-4ECE-BD52-6B330854458E}" type="pres">
      <dgm:prSet presAssocID="{3B0C3EEC-622F-40E7-8BAC-1B058F78103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A45677-071E-4489-A57C-400ABEA05DE7}" type="pres">
      <dgm:prSet presAssocID="{3B0C3EEC-622F-40E7-8BAC-1B058F781031}" presName="accent_1" presStyleCnt="0"/>
      <dgm:spPr/>
    </dgm:pt>
    <dgm:pt modelId="{43E10657-9801-49D4-9BF6-FA9A598BEBCD}" type="pres">
      <dgm:prSet presAssocID="{3B0C3EEC-622F-40E7-8BAC-1B058F781031}" presName="accentRepeatNode" presStyleLbl="solidFgAcc1" presStyleIdx="0" presStyleCnt="3"/>
      <dgm:spPr>
        <a:xfrm>
          <a:off x="57579" y="308610"/>
          <a:ext cx="1028700" cy="102870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A0276789-222C-4D50-BC95-587BBF8122A4}" type="pres">
      <dgm:prSet presAssocID="{FACE4D5E-1158-46C6-AE6F-CCFB505844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EF3B6C-4BD4-41C4-B9F9-567C328B968F}" type="pres">
      <dgm:prSet presAssocID="{FACE4D5E-1158-46C6-AE6F-CCFB50584416}" presName="accent_2" presStyleCnt="0"/>
      <dgm:spPr/>
    </dgm:pt>
    <dgm:pt modelId="{6FCDA63B-BF1C-414D-A46F-7C74DFA7423E}" type="pres">
      <dgm:prSet presAssocID="{FACE4D5E-1158-46C6-AE6F-CCFB50584416}" presName="accentRepeatNode" presStyleLbl="solidFgAcc1" presStyleIdx="1" presStyleCnt="3"/>
      <dgm:spPr>
        <a:xfrm>
          <a:off x="356725" y="1543049"/>
          <a:ext cx="1028700" cy="102870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CB8F28D1-18A6-4DDA-A10D-AF5800D58282}" type="pres">
      <dgm:prSet presAssocID="{84B44450-53B6-4E9A-9E01-9DD5CB4DD68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A21AF8-2AF4-47AD-A5CD-DB76A3313F8F}" type="pres">
      <dgm:prSet presAssocID="{84B44450-53B6-4E9A-9E01-9DD5CB4DD681}" presName="accent_3" presStyleCnt="0"/>
      <dgm:spPr/>
    </dgm:pt>
    <dgm:pt modelId="{1E0BA75B-857F-4B8B-9319-8124C5953621}" type="pres">
      <dgm:prSet presAssocID="{84B44450-53B6-4E9A-9E01-9DD5CB4DD681}" presName="accentRepeatNode" presStyleLbl="solidFgAcc1" presStyleIdx="2" presStyleCnt="3"/>
      <dgm:spPr>
        <a:xfrm>
          <a:off x="57579" y="2777490"/>
          <a:ext cx="1028700" cy="102870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8B80A6A4-BE71-4D3A-BF2E-15A30105E786}" srcId="{241051BB-0AC7-4DE9-A5DC-07789F621DF2}" destId="{FACE4D5E-1158-46C6-AE6F-CCFB50584416}" srcOrd="1" destOrd="0" parTransId="{8724C45D-C88F-4431-95AB-866701ACA6FB}" sibTransId="{CB31647F-87D3-48FF-8536-D743CFA55247}"/>
    <dgm:cxn modelId="{305D6155-DA31-49C8-8F6D-638D13BCC471}" type="presOf" srcId="{84B44450-53B6-4E9A-9E01-9DD5CB4DD681}" destId="{CB8F28D1-18A6-4DDA-A10D-AF5800D58282}" srcOrd="0" destOrd="0" presId="urn:microsoft.com/office/officeart/2008/layout/VerticalCurvedList"/>
    <dgm:cxn modelId="{141F27AD-7041-405E-B87B-AC91C69F0952}" srcId="{241051BB-0AC7-4DE9-A5DC-07789F621DF2}" destId="{84B44450-53B6-4E9A-9E01-9DD5CB4DD681}" srcOrd="2" destOrd="0" parTransId="{5E941EE5-02AD-4492-ACA3-F9B5EDC327EA}" sibTransId="{110D8436-36D5-4DA7-9E44-7CE91DF69838}"/>
    <dgm:cxn modelId="{CE1CD4DE-8168-499D-AAE4-833AB00A2C30}" srcId="{241051BB-0AC7-4DE9-A5DC-07789F621DF2}" destId="{3B0C3EEC-622F-40E7-8BAC-1B058F781031}" srcOrd="0" destOrd="0" parTransId="{0492ECDA-5475-49AE-8362-F81AA58C8A7A}" sibTransId="{E220A741-DEA9-4D62-8314-F4418388A325}"/>
    <dgm:cxn modelId="{32F578CD-4A38-4F39-8D40-DFA866862F16}" type="presOf" srcId="{3B0C3EEC-622F-40E7-8BAC-1B058F781031}" destId="{5C8899BC-713B-4ECE-BD52-6B330854458E}" srcOrd="0" destOrd="0" presId="urn:microsoft.com/office/officeart/2008/layout/VerticalCurvedList"/>
    <dgm:cxn modelId="{919BB649-CC62-45C6-AE7C-B2A83F82D82F}" type="presOf" srcId="{241051BB-0AC7-4DE9-A5DC-07789F621DF2}" destId="{1750FA25-6176-4E6A-9721-47ED35BBDEBD}" srcOrd="0" destOrd="0" presId="urn:microsoft.com/office/officeart/2008/layout/VerticalCurvedList"/>
    <dgm:cxn modelId="{38ADC70C-AC6E-4298-BDA1-CE6308BE481B}" type="presOf" srcId="{E220A741-DEA9-4D62-8314-F4418388A325}" destId="{BDB67FDE-364D-463E-BA7C-829FB3D2D7FC}" srcOrd="0" destOrd="0" presId="urn:microsoft.com/office/officeart/2008/layout/VerticalCurvedList"/>
    <dgm:cxn modelId="{039892AA-B1A8-4126-A1FF-C6022E76F015}" type="presOf" srcId="{FACE4D5E-1158-46C6-AE6F-CCFB50584416}" destId="{A0276789-222C-4D50-BC95-587BBF8122A4}" srcOrd="0" destOrd="0" presId="urn:microsoft.com/office/officeart/2008/layout/VerticalCurvedList"/>
    <dgm:cxn modelId="{B45AE70B-AC05-4D16-8D7C-A703F3241371}" type="presParOf" srcId="{1750FA25-6176-4E6A-9721-47ED35BBDEBD}" destId="{F6A6AF09-47A0-4A3F-BBE3-448E23E3001C}" srcOrd="0" destOrd="0" presId="urn:microsoft.com/office/officeart/2008/layout/VerticalCurvedList"/>
    <dgm:cxn modelId="{45237C90-F2F0-4379-B018-31264DA2E1F1}" type="presParOf" srcId="{F6A6AF09-47A0-4A3F-BBE3-448E23E3001C}" destId="{9706612C-DE83-4934-901D-0E229F3F8C34}" srcOrd="0" destOrd="0" presId="urn:microsoft.com/office/officeart/2008/layout/VerticalCurvedList"/>
    <dgm:cxn modelId="{D2E74B80-BF71-4F83-B7C4-921EF6CF14CB}" type="presParOf" srcId="{9706612C-DE83-4934-901D-0E229F3F8C34}" destId="{74AFC68E-8688-4278-92C8-569A134CC563}" srcOrd="0" destOrd="0" presId="urn:microsoft.com/office/officeart/2008/layout/VerticalCurvedList"/>
    <dgm:cxn modelId="{33A9FDE9-5F76-4530-AA7B-33B8074AC136}" type="presParOf" srcId="{9706612C-DE83-4934-901D-0E229F3F8C34}" destId="{BDB67FDE-364D-463E-BA7C-829FB3D2D7FC}" srcOrd="1" destOrd="0" presId="urn:microsoft.com/office/officeart/2008/layout/VerticalCurvedList"/>
    <dgm:cxn modelId="{01ADC7DD-B83F-459D-BB52-73804E38DBA4}" type="presParOf" srcId="{9706612C-DE83-4934-901D-0E229F3F8C34}" destId="{B1E44963-9B46-48A5-BD48-A60BAC78497F}" srcOrd="2" destOrd="0" presId="urn:microsoft.com/office/officeart/2008/layout/VerticalCurvedList"/>
    <dgm:cxn modelId="{44F3D0DF-DE9E-4861-A175-AD0DBA8E1582}" type="presParOf" srcId="{9706612C-DE83-4934-901D-0E229F3F8C34}" destId="{2F44840B-783D-4A4D-AC34-92AE5E01766F}" srcOrd="3" destOrd="0" presId="urn:microsoft.com/office/officeart/2008/layout/VerticalCurvedList"/>
    <dgm:cxn modelId="{7F908A62-29CA-4687-B1FA-80679293883E}" type="presParOf" srcId="{F6A6AF09-47A0-4A3F-BBE3-448E23E3001C}" destId="{5C8899BC-713B-4ECE-BD52-6B330854458E}" srcOrd="1" destOrd="0" presId="urn:microsoft.com/office/officeart/2008/layout/VerticalCurvedList"/>
    <dgm:cxn modelId="{EA8FE281-9DCF-47E4-BC54-0C016277EDD1}" type="presParOf" srcId="{F6A6AF09-47A0-4A3F-BBE3-448E23E3001C}" destId="{BDA45677-071E-4489-A57C-400ABEA05DE7}" srcOrd="2" destOrd="0" presId="urn:microsoft.com/office/officeart/2008/layout/VerticalCurvedList"/>
    <dgm:cxn modelId="{20D98E6B-BE29-4EF5-8FDE-27BD95A4725A}" type="presParOf" srcId="{BDA45677-071E-4489-A57C-400ABEA05DE7}" destId="{43E10657-9801-49D4-9BF6-FA9A598BEBCD}" srcOrd="0" destOrd="0" presId="urn:microsoft.com/office/officeart/2008/layout/VerticalCurvedList"/>
    <dgm:cxn modelId="{1B7031B0-EB58-4B19-A0AD-D921D5FA9873}" type="presParOf" srcId="{F6A6AF09-47A0-4A3F-BBE3-448E23E3001C}" destId="{A0276789-222C-4D50-BC95-587BBF8122A4}" srcOrd="3" destOrd="0" presId="urn:microsoft.com/office/officeart/2008/layout/VerticalCurvedList"/>
    <dgm:cxn modelId="{D494E388-99F0-4729-9E9F-BDDFDC0CC529}" type="presParOf" srcId="{F6A6AF09-47A0-4A3F-BBE3-448E23E3001C}" destId="{48EF3B6C-4BD4-41C4-B9F9-567C328B968F}" srcOrd="4" destOrd="0" presId="urn:microsoft.com/office/officeart/2008/layout/VerticalCurvedList"/>
    <dgm:cxn modelId="{102B7295-5042-4EED-9E59-86F93D5EBC43}" type="presParOf" srcId="{48EF3B6C-4BD4-41C4-B9F9-567C328B968F}" destId="{6FCDA63B-BF1C-414D-A46F-7C74DFA7423E}" srcOrd="0" destOrd="0" presId="urn:microsoft.com/office/officeart/2008/layout/VerticalCurvedList"/>
    <dgm:cxn modelId="{96921F1C-214F-44AE-B43E-097F05AE0E7A}" type="presParOf" srcId="{F6A6AF09-47A0-4A3F-BBE3-448E23E3001C}" destId="{CB8F28D1-18A6-4DDA-A10D-AF5800D58282}" srcOrd="5" destOrd="0" presId="urn:microsoft.com/office/officeart/2008/layout/VerticalCurvedList"/>
    <dgm:cxn modelId="{362076FF-28AC-4BB5-8826-E5D93B90ABC5}" type="presParOf" srcId="{F6A6AF09-47A0-4A3F-BBE3-448E23E3001C}" destId="{59A21AF8-2AF4-47AD-A5CD-DB76A3313F8F}" srcOrd="6" destOrd="0" presId="urn:microsoft.com/office/officeart/2008/layout/VerticalCurvedList"/>
    <dgm:cxn modelId="{0081B07A-DE87-44DA-881A-B1F2B60C3FF8}" type="presParOf" srcId="{59A21AF8-2AF4-47AD-A5CD-DB76A3313F8F}" destId="{1E0BA75B-857F-4B8B-9319-8124C59536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DF56FB-3A93-4A4D-A4DF-95C800972F10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7AF3AD5E-C187-4AFF-99A1-D16087E49799}">
      <dgm:prSet/>
      <dgm:spPr/>
      <dgm:t>
        <a:bodyPr/>
        <a:lstStyle/>
        <a:p>
          <a:r>
            <a:rPr lang="tr-TR" spc="-155" dirty="0" smtClean="0">
              <a:latin typeface="Arial"/>
              <a:cs typeface="Arial"/>
            </a:rPr>
            <a:t>Bu </a:t>
          </a:r>
          <a:r>
            <a:rPr lang="tr-TR" spc="-60" dirty="0" smtClean="0">
              <a:latin typeface="Arial"/>
              <a:cs typeface="Arial"/>
            </a:rPr>
            <a:t>belirtilerden </a:t>
          </a:r>
          <a:r>
            <a:rPr lang="tr-TR" spc="-95" dirty="0" smtClean="0">
              <a:latin typeface="Arial"/>
              <a:cs typeface="Arial"/>
            </a:rPr>
            <a:t>hiç </a:t>
          </a:r>
          <a:r>
            <a:rPr lang="tr-TR" spc="-25" dirty="0" smtClean="0">
              <a:latin typeface="Arial"/>
              <a:cs typeface="Arial"/>
            </a:rPr>
            <a:t>biri </a:t>
          </a:r>
          <a:r>
            <a:rPr lang="tr-TR" spc="-114" dirty="0" smtClean="0">
              <a:latin typeface="Arial"/>
              <a:cs typeface="Arial"/>
            </a:rPr>
            <a:t>çocuk </a:t>
          </a:r>
          <a:r>
            <a:rPr lang="tr-TR" spc="-95" dirty="0" smtClean="0">
              <a:latin typeface="Arial"/>
              <a:cs typeface="Arial"/>
            </a:rPr>
            <a:t>istismarının  </a:t>
          </a:r>
          <a:r>
            <a:rPr lang="tr-TR" spc="-140" dirty="0" smtClean="0">
              <a:latin typeface="Arial"/>
              <a:cs typeface="Arial"/>
            </a:rPr>
            <a:t>kesin </a:t>
          </a:r>
          <a:r>
            <a:rPr lang="tr-TR" spc="-160" dirty="0" smtClean="0">
              <a:latin typeface="Arial"/>
              <a:cs typeface="Arial"/>
            </a:rPr>
            <a:t>ve </a:t>
          </a:r>
          <a:r>
            <a:rPr lang="tr-TR" spc="-40" dirty="0" smtClean="0">
              <a:latin typeface="Arial"/>
              <a:cs typeface="Arial"/>
            </a:rPr>
            <a:t>net </a:t>
          </a:r>
          <a:r>
            <a:rPr lang="tr-TR" spc="-110" dirty="0" smtClean="0">
              <a:latin typeface="Arial"/>
              <a:cs typeface="Arial"/>
            </a:rPr>
            <a:t>göstergesi</a:t>
          </a:r>
          <a:r>
            <a:rPr lang="tr-TR" spc="90" dirty="0" smtClean="0">
              <a:latin typeface="Arial"/>
              <a:cs typeface="Arial"/>
            </a:rPr>
            <a:t> </a:t>
          </a:r>
          <a:r>
            <a:rPr lang="tr-TR" spc="-75" dirty="0" smtClean="0">
              <a:latin typeface="Arial"/>
              <a:cs typeface="Arial"/>
            </a:rPr>
            <a:t>değildir.</a:t>
          </a:r>
          <a:endParaRPr lang="tr-TR" dirty="0">
            <a:latin typeface="Arial"/>
            <a:cs typeface="Arial"/>
          </a:endParaRPr>
        </a:p>
      </dgm:t>
    </dgm:pt>
    <dgm:pt modelId="{3734050F-6BD1-4A5F-A9A4-B45C97CCB447}" type="parTrans" cxnId="{D2E69E2E-C3D5-4DEE-8C42-875EDA2E5B48}">
      <dgm:prSet/>
      <dgm:spPr/>
      <dgm:t>
        <a:bodyPr/>
        <a:lstStyle/>
        <a:p>
          <a:endParaRPr lang="tr-TR"/>
        </a:p>
      </dgm:t>
    </dgm:pt>
    <dgm:pt modelId="{836EC28F-0B88-48B6-B44A-EB51AEA61F1C}" type="sibTrans" cxnId="{D2E69E2E-C3D5-4DEE-8C42-875EDA2E5B48}">
      <dgm:prSet/>
      <dgm:spPr/>
      <dgm:t>
        <a:bodyPr/>
        <a:lstStyle/>
        <a:p>
          <a:endParaRPr lang="tr-TR"/>
        </a:p>
      </dgm:t>
    </dgm:pt>
    <dgm:pt modelId="{A4EC85B6-4680-4E2D-AB88-56A02C6285B2}">
      <dgm:prSet/>
      <dgm:spPr/>
      <dgm:t>
        <a:bodyPr/>
        <a:lstStyle/>
        <a:p>
          <a:r>
            <a:rPr lang="tr-TR" spc="-125" smtClean="0">
              <a:latin typeface="Arial"/>
              <a:cs typeface="Arial"/>
            </a:rPr>
            <a:t>Çocuklar </a:t>
          </a:r>
          <a:r>
            <a:rPr lang="tr-TR" spc="-40" smtClean="0">
              <a:latin typeface="Arial"/>
              <a:cs typeface="Arial"/>
            </a:rPr>
            <a:t>farklı </a:t>
          </a:r>
          <a:r>
            <a:rPr lang="tr-TR" spc="-125" smtClean="0">
              <a:latin typeface="Arial"/>
              <a:cs typeface="Arial"/>
            </a:rPr>
            <a:t>sebeplerle </a:t>
          </a:r>
          <a:r>
            <a:rPr lang="tr-TR" spc="-135" smtClean="0">
              <a:latin typeface="Arial"/>
              <a:cs typeface="Arial"/>
            </a:rPr>
            <a:t>de </a:t>
          </a:r>
          <a:r>
            <a:rPr lang="tr-TR" spc="-90" smtClean="0">
              <a:latin typeface="Arial"/>
              <a:cs typeface="Arial"/>
            </a:rPr>
            <a:t>böyle  </a:t>
          </a:r>
          <a:r>
            <a:rPr lang="tr-TR" spc="-95" smtClean="0">
              <a:latin typeface="Arial"/>
              <a:cs typeface="Arial"/>
            </a:rPr>
            <a:t>davranabilir, </a:t>
          </a:r>
          <a:r>
            <a:rPr lang="tr-TR" spc="-40" smtClean="0">
              <a:latin typeface="Arial"/>
              <a:cs typeface="Arial"/>
            </a:rPr>
            <a:t>patolojik </a:t>
          </a:r>
          <a:r>
            <a:rPr lang="tr-TR" spc="-150" smtClean="0">
              <a:latin typeface="Arial"/>
              <a:cs typeface="Arial"/>
            </a:rPr>
            <a:t>davranış </a:t>
          </a:r>
          <a:r>
            <a:rPr lang="tr-TR" spc="-85" smtClean="0">
              <a:latin typeface="Arial"/>
              <a:cs typeface="Arial"/>
            </a:rPr>
            <a:t>değişikleri  </a:t>
          </a:r>
          <a:r>
            <a:rPr lang="tr-TR" spc="-80" smtClean="0">
              <a:latin typeface="Arial"/>
              <a:cs typeface="Arial"/>
            </a:rPr>
            <a:t>gösterebilir.</a:t>
          </a:r>
          <a:endParaRPr lang="tr-TR" dirty="0">
            <a:latin typeface="Arial"/>
            <a:cs typeface="Arial"/>
          </a:endParaRPr>
        </a:p>
      </dgm:t>
    </dgm:pt>
    <dgm:pt modelId="{42A2DFF1-0D81-44D3-8F31-E70E85275E1D}" type="parTrans" cxnId="{91AAD825-09FE-418B-B6DA-95B929E1BB9E}">
      <dgm:prSet/>
      <dgm:spPr/>
      <dgm:t>
        <a:bodyPr/>
        <a:lstStyle/>
        <a:p>
          <a:endParaRPr lang="tr-TR"/>
        </a:p>
      </dgm:t>
    </dgm:pt>
    <dgm:pt modelId="{2FD66D7A-E267-44B5-99A8-D031B25A3682}" type="sibTrans" cxnId="{91AAD825-09FE-418B-B6DA-95B929E1BB9E}">
      <dgm:prSet/>
      <dgm:spPr/>
      <dgm:t>
        <a:bodyPr/>
        <a:lstStyle/>
        <a:p>
          <a:endParaRPr lang="tr-TR"/>
        </a:p>
      </dgm:t>
    </dgm:pt>
    <dgm:pt modelId="{ABEC0C56-4041-4C74-92E0-892E0B91353B}">
      <dgm:prSet/>
      <dgm:spPr/>
      <dgm:t>
        <a:bodyPr/>
        <a:lstStyle/>
        <a:p>
          <a:r>
            <a:rPr lang="tr-TR" spc="-110" smtClean="0">
              <a:latin typeface="Arial"/>
              <a:cs typeface="Arial"/>
            </a:rPr>
            <a:t>Ancak, </a:t>
          </a:r>
          <a:r>
            <a:rPr lang="tr-TR" spc="-105" smtClean="0">
              <a:latin typeface="Arial"/>
              <a:cs typeface="Arial"/>
            </a:rPr>
            <a:t>bu </a:t>
          </a:r>
          <a:r>
            <a:rPr lang="tr-TR" spc="-40" smtClean="0">
              <a:latin typeface="Arial"/>
              <a:cs typeface="Arial"/>
            </a:rPr>
            <a:t>belirtilerin </a:t>
          </a:r>
          <a:r>
            <a:rPr lang="tr-TR" spc="-25" smtClean="0">
              <a:latin typeface="Arial"/>
              <a:cs typeface="Arial"/>
            </a:rPr>
            <a:t>fark </a:t>
          </a:r>
          <a:r>
            <a:rPr lang="tr-TR" spc="-100" smtClean="0">
              <a:latin typeface="Arial"/>
              <a:cs typeface="Arial"/>
            </a:rPr>
            <a:t>edilmesi halinde  </a:t>
          </a:r>
          <a:r>
            <a:rPr lang="tr-TR" spc="-80" smtClean="0">
              <a:latin typeface="Arial"/>
              <a:cs typeface="Arial"/>
            </a:rPr>
            <a:t>istismar </a:t>
          </a:r>
          <a:r>
            <a:rPr lang="tr-TR" spc="-125" smtClean="0">
              <a:latin typeface="Arial"/>
              <a:cs typeface="Arial"/>
            </a:rPr>
            <a:t>olasılığını </a:t>
          </a:r>
          <a:r>
            <a:rPr lang="tr-TR" spc="-145" smtClean="0">
              <a:latin typeface="Arial"/>
              <a:cs typeface="Arial"/>
            </a:rPr>
            <a:t>da </a:t>
          </a:r>
          <a:r>
            <a:rPr lang="tr-TR" spc="-125" smtClean="0">
              <a:latin typeface="Arial"/>
              <a:cs typeface="Arial"/>
            </a:rPr>
            <a:t>düşünmek</a:t>
          </a:r>
          <a:r>
            <a:rPr lang="tr-TR" spc="-355" smtClean="0">
              <a:latin typeface="Arial"/>
              <a:cs typeface="Arial"/>
            </a:rPr>
            <a:t> </a:t>
          </a:r>
          <a:r>
            <a:rPr lang="tr-TR" spc="-90" smtClean="0">
              <a:latin typeface="Arial"/>
              <a:cs typeface="Arial"/>
            </a:rPr>
            <a:t>gerekir.</a:t>
          </a:r>
          <a:endParaRPr lang="tr-TR" dirty="0">
            <a:latin typeface="Arial"/>
            <a:cs typeface="Arial"/>
          </a:endParaRPr>
        </a:p>
      </dgm:t>
    </dgm:pt>
    <dgm:pt modelId="{ED339724-375D-47C3-B708-4A78429262BE}" type="parTrans" cxnId="{FD207160-4382-4F56-B9F8-32D4B9AA1039}">
      <dgm:prSet/>
      <dgm:spPr/>
      <dgm:t>
        <a:bodyPr/>
        <a:lstStyle/>
        <a:p>
          <a:endParaRPr lang="tr-TR"/>
        </a:p>
      </dgm:t>
    </dgm:pt>
    <dgm:pt modelId="{28034744-040E-4061-8035-B7A339E09265}" type="sibTrans" cxnId="{FD207160-4382-4F56-B9F8-32D4B9AA1039}">
      <dgm:prSet/>
      <dgm:spPr/>
      <dgm:t>
        <a:bodyPr/>
        <a:lstStyle/>
        <a:p>
          <a:endParaRPr lang="tr-TR"/>
        </a:p>
      </dgm:t>
    </dgm:pt>
    <dgm:pt modelId="{920AC8F0-5AFD-4AC0-AB95-1E60610B0F03}" type="pres">
      <dgm:prSet presAssocID="{4FDF56FB-3A93-4A4D-A4DF-95C800972F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FBCE821-C664-4DED-AC0B-FE5D0BFB4D2D}" type="pres">
      <dgm:prSet presAssocID="{7AF3AD5E-C187-4AFF-99A1-D16087E49799}" presName="parentLin" presStyleCnt="0"/>
      <dgm:spPr/>
    </dgm:pt>
    <dgm:pt modelId="{662E0B6C-0F50-4590-912B-D1C822D6089D}" type="pres">
      <dgm:prSet presAssocID="{7AF3AD5E-C187-4AFF-99A1-D16087E49799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31913010-9649-4140-B67E-910AA6EDC085}" type="pres">
      <dgm:prSet presAssocID="{7AF3AD5E-C187-4AFF-99A1-D16087E4979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B535F1-AF92-48C9-8431-D0F625C6AE65}" type="pres">
      <dgm:prSet presAssocID="{7AF3AD5E-C187-4AFF-99A1-D16087E49799}" presName="negativeSpace" presStyleCnt="0"/>
      <dgm:spPr/>
    </dgm:pt>
    <dgm:pt modelId="{555F494A-2049-46D1-A06C-50CBC3D6B898}" type="pres">
      <dgm:prSet presAssocID="{7AF3AD5E-C187-4AFF-99A1-D16087E49799}" presName="childText" presStyleLbl="conFgAcc1" presStyleIdx="0" presStyleCnt="3">
        <dgm:presLayoutVars>
          <dgm:bulletEnabled val="1"/>
        </dgm:presLayoutVars>
      </dgm:prSet>
      <dgm:spPr/>
    </dgm:pt>
    <dgm:pt modelId="{510D6F87-E571-49E9-A9D3-5EE19A231D1A}" type="pres">
      <dgm:prSet presAssocID="{836EC28F-0B88-48B6-B44A-EB51AEA61F1C}" presName="spaceBetweenRectangles" presStyleCnt="0"/>
      <dgm:spPr/>
    </dgm:pt>
    <dgm:pt modelId="{207482D4-3DF2-43BC-B9D3-EA91F7004047}" type="pres">
      <dgm:prSet presAssocID="{A4EC85B6-4680-4E2D-AB88-56A02C6285B2}" presName="parentLin" presStyleCnt="0"/>
      <dgm:spPr/>
    </dgm:pt>
    <dgm:pt modelId="{EEB49145-F188-48FE-A854-CA46E07E2FD0}" type="pres">
      <dgm:prSet presAssocID="{A4EC85B6-4680-4E2D-AB88-56A02C6285B2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B4AB48B8-C416-40DE-846C-B7DDA9878EAD}" type="pres">
      <dgm:prSet presAssocID="{A4EC85B6-4680-4E2D-AB88-56A02C6285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76CF4AD-4E9F-4B51-A561-28C951DAE223}" type="pres">
      <dgm:prSet presAssocID="{A4EC85B6-4680-4E2D-AB88-56A02C6285B2}" presName="negativeSpace" presStyleCnt="0"/>
      <dgm:spPr/>
    </dgm:pt>
    <dgm:pt modelId="{712DEB88-46DE-4FCD-95F1-7B94746EF5C6}" type="pres">
      <dgm:prSet presAssocID="{A4EC85B6-4680-4E2D-AB88-56A02C6285B2}" presName="childText" presStyleLbl="conFgAcc1" presStyleIdx="1" presStyleCnt="3">
        <dgm:presLayoutVars>
          <dgm:bulletEnabled val="1"/>
        </dgm:presLayoutVars>
      </dgm:prSet>
      <dgm:spPr/>
    </dgm:pt>
    <dgm:pt modelId="{C9D76726-8770-4A47-BAE2-D2C246A84E9F}" type="pres">
      <dgm:prSet presAssocID="{2FD66D7A-E267-44B5-99A8-D031B25A3682}" presName="spaceBetweenRectangles" presStyleCnt="0"/>
      <dgm:spPr/>
    </dgm:pt>
    <dgm:pt modelId="{DFBF99E8-66E3-4397-A8AD-72FEDE3428A1}" type="pres">
      <dgm:prSet presAssocID="{ABEC0C56-4041-4C74-92E0-892E0B91353B}" presName="parentLin" presStyleCnt="0"/>
      <dgm:spPr/>
    </dgm:pt>
    <dgm:pt modelId="{A392CB61-149C-4A22-9B7A-5615CB1B5178}" type="pres">
      <dgm:prSet presAssocID="{ABEC0C56-4041-4C74-92E0-892E0B91353B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D2C96B3C-68AB-4DD9-9838-5B6B47F498D1}" type="pres">
      <dgm:prSet presAssocID="{ABEC0C56-4041-4C74-92E0-892E0B91353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F76D1F-0141-4106-863D-2CB65C121FC2}" type="pres">
      <dgm:prSet presAssocID="{ABEC0C56-4041-4C74-92E0-892E0B91353B}" presName="negativeSpace" presStyleCnt="0"/>
      <dgm:spPr/>
    </dgm:pt>
    <dgm:pt modelId="{FC945C6C-F1F5-4ECA-AA68-5DE94BBFF502}" type="pres">
      <dgm:prSet presAssocID="{ABEC0C56-4041-4C74-92E0-892E0B91353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2E69E2E-C3D5-4DEE-8C42-875EDA2E5B48}" srcId="{4FDF56FB-3A93-4A4D-A4DF-95C800972F10}" destId="{7AF3AD5E-C187-4AFF-99A1-D16087E49799}" srcOrd="0" destOrd="0" parTransId="{3734050F-6BD1-4A5F-A9A4-B45C97CCB447}" sibTransId="{836EC28F-0B88-48B6-B44A-EB51AEA61F1C}"/>
    <dgm:cxn modelId="{6874C878-7A6B-4E18-9524-157BD5657ED6}" type="presOf" srcId="{A4EC85B6-4680-4E2D-AB88-56A02C6285B2}" destId="{EEB49145-F188-48FE-A854-CA46E07E2FD0}" srcOrd="0" destOrd="0" presId="urn:microsoft.com/office/officeart/2005/8/layout/list1"/>
    <dgm:cxn modelId="{559B3BE9-071E-4C9C-9125-32233CB71ABE}" type="presOf" srcId="{7AF3AD5E-C187-4AFF-99A1-D16087E49799}" destId="{662E0B6C-0F50-4590-912B-D1C822D6089D}" srcOrd="0" destOrd="0" presId="urn:microsoft.com/office/officeart/2005/8/layout/list1"/>
    <dgm:cxn modelId="{B31F6CDD-18B4-4F93-909E-E4F2AFE1AC45}" type="presOf" srcId="{A4EC85B6-4680-4E2D-AB88-56A02C6285B2}" destId="{B4AB48B8-C416-40DE-846C-B7DDA9878EAD}" srcOrd="1" destOrd="0" presId="urn:microsoft.com/office/officeart/2005/8/layout/list1"/>
    <dgm:cxn modelId="{22CEA53A-D5EE-4811-8249-A6E91915C952}" type="presOf" srcId="{4FDF56FB-3A93-4A4D-A4DF-95C800972F10}" destId="{920AC8F0-5AFD-4AC0-AB95-1E60610B0F03}" srcOrd="0" destOrd="0" presId="urn:microsoft.com/office/officeart/2005/8/layout/list1"/>
    <dgm:cxn modelId="{C04B807F-B636-40AF-8241-463A9396DF63}" type="presOf" srcId="{7AF3AD5E-C187-4AFF-99A1-D16087E49799}" destId="{31913010-9649-4140-B67E-910AA6EDC085}" srcOrd="1" destOrd="0" presId="urn:microsoft.com/office/officeart/2005/8/layout/list1"/>
    <dgm:cxn modelId="{91AAD825-09FE-418B-B6DA-95B929E1BB9E}" srcId="{4FDF56FB-3A93-4A4D-A4DF-95C800972F10}" destId="{A4EC85B6-4680-4E2D-AB88-56A02C6285B2}" srcOrd="1" destOrd="0" parTransId="{42A2DFF1-0D81-44D3-8F31-E70E85275E1D}" sibTransId="{2FD66D7A-E267-44B5-99A8-D031B25A3682}"/>
    <dgm:cxn modelId="{FD207160-4382-4F56-B9F8-32D4B9AA1039}" srcId="{4FDF56FB-3A93-4A4D-A4DF-95C800972F10}" destId="{ABEC0C56-4041-4C74-92E0-892E0B91353B}" srcOrd="2" destOrd="0" parTransId="{ED339724-375D-47C3-B708-4A78429262BE}" sibTransId="{28034744-040E-4061-8035-B7A339E09265}"/>
    <dgm:cxn modelId="{75F7A059-1CD6-4AC0-98F3-302E6AB13939}" type="presOf" srcId="{ABEC0C56-4041-4C74-92E0-892E0B91353B}" destId="{A392CB61-149C-4A22-9B7A-5615CB1B5178}" srcOrd="0" destOrd="0" presId="urn:microsoft.com/office/officeart/2005/8/layout/list1"/>
    <dgm:cxn modelId="{5CE71A5D-E2BE-4AA4-B480-19FBAB2055A3}" type="presOf" srcId="{ABEC0C56-4041-4C74-92E0-892E0B91353B}" destId="{D2C96B3C-68AB-4DD9-9838-5B6B47F498D1}" srcOrd="1" destOrd="0" presId="urn:microsoft.com/office/officeart/2005/8/layout/list1"/>
    <dgm:cxn modelId="{C8729062-EAFC-44FD-BA4B-3B3EA543EC21}" type="presParOf" srcId="{920AC8F0-5AFD-4AC0-AB95-1E60610B0F03}" destId="{1FBCE821-C664-4DED-AC0B-FE5D0BFB4D2D}" srcOrd="0" destOrd="0" presId="urn:microsoft.com/office/officeart/2005/8/layout/list1"/>
    <dgm:cxn modelId="{D0735495-77FA-4D66-B8F5-839D189A0DDE}" type="presParOf" srcId="{1FBCE821-C664-4DED-AC0B-FE5D0BFB4D2D}" destId="{662E0B6C-0F50-4590-912B-D1C822D6089D}" srcOrd="0" destOrd="0" presId="urn:microsoft.com/office/officeart/2005/8/layout/list1"/>
    <dgm:cxn modelId="{6787CB28-B268-4F38-8CB3-B56EFBFA4629}" type="presParOf" srcId="{1FBCE821-C664-4DED-AC0B-FE5D0BFB4D2D}" destId="{31913010-9649-4140-B67E-910AA6EDC085}" srcOrd="1" destOrd="0" presId="urn:microsoft.com/office/officeart/2005/8/layout/list1"/>
    <dgm:cxn modelId="{A7006D7B-2D13-4EEC-B228-D32A13914A8B}" type="presParOf" srcId="{920AC8F0-5AFD-4AC0-AB95-1E60610B0F03}" destId="{42B535F1-AF92-48C9-8431-D0F625C6AE65}" srcOrd="1" destOrd="0" presId="urn:microsoft.com/office/officeart/2005/8/layout/list1"/>
    <dgm:cxn modelId="{56CAD9C1-5E89-4533-9AFE-89C4ED60FE68}" type="presParOf" srcId="{920AC8F0-5AFD-4AC0-AB95-1E60610B0F03}" destId="{555F494A-2049-46D1-A06C-50CBC3D6B898}" srcOrd="2" destOrd="0" presId="urn:microsoft.com/office/officeart/2005/8/layout/list1"/>
    <dgm:cxn modelId="{44BAA422-3C8D-4D78-80B4-40592F2E81BB}" type="presParOf" srcId="{920AC8F0-5AFD-4AC0-AB95-1E60610B0F03}" destId="{510D6F87-E571-49E9-A9D3-5EE19A231D1A}" srcOrd="3" destOrd="0" presId="urn:microsoft.com/office/officeart/2005/8/layout/list1"/>
    <dgm:cxn modelId="{9C9D3D98-36EA-41D2-9F52-DF94700D2193}" type="presParOf" srcId="{920AC8F0-5AFD-4AC0-AB95-1E60610B0F03}" destId="{207482D4-3DF2-43BC-B9D3-EA91F7004047}" srcOrd="4" destOrd="0" presId="urn:microsoft.com/office/officeart/2005/8/layout/list1"/>
    <dgm:cxn modelId="{774091CB-2D34-41CC-8AD3-B913454DBC95}" type="presParOf" srcId="{207482D4-3DF2-43BC-B9D3-EA91F7004047}" destId="{EEB49145-F188-48FE-A854-CA46E07E2FD0}" srcOrd="0" destOrd="0" presId="urn:microsoft.com/office/officeart/2005/8/layout/list1"/>
    <dgm:cxn modelId="{87380661-DB2D-4277-9A00-54EF6BBB9117}" type="presParOf" srcId="{207482D4-3DF2-43BC-B9D3-EA91F7004047}" destId="{B4AB48B8-C416-40DE-846C-B7DDA9878EAD}" srcOrd="1" destOrd="0" presId="urn:microsoft.com/office/officeart/2005/8/layout/list1"/>
    <dgm:cxn modelId="{7A4FB8B1-0861-43B9-83BD-58ADE2AD5067}" type="presParOf" srcId="{920AC8F0-5AFD-4AC0-AB95-1E60610B0F03}" destId="{776CF4AD-4E9F-4B51-A561-28C951DAE223}" srcOrd="5" destOrd="0" presId="urn:microsoft.com/office/officeart/2005/8/layout/list1"/>
    <dgm:cxn modelId="{9234FF5B-4B67-4472-9E2C-5DDCB3A29D3E}" type="presParOf" srcId="{920AC8F0-5AFD-4AC0-AB95-1E60610B0F03}" destId="{712DEB88-46DE-4FCD-95F1-7B94746EF5C6}" srcOrd="6" destOrd="0" presId="urn:microsoft.com/office/officeart/2005/8/layout/list1"/>
    <dgm:cxn modelId="{6D58EA4A-F048-42FC-AF18-AE0BBFE56BEA}" type="presParOf" srcId="{920AC8F0-5AFD-4AC0-AB95-1E60610B0F03}" destId="{C9D76726-8770-4A47-BAE2-D2C246A84E9F}" srcOrd="7" destOrd="0" presId="urn:microsoft.com/office/officeart/2005/8/layout/list1"/>
    <dgm:cxn modelId="{487175E7-D41F-4DCC-837F-9FBF6A345BA8}" type="presParOf" srcId="{920AC8F0-5AFD-4AC0-AB95-1E60610B0F03}" destId="{DFBF99E8-66E3-4397-A8AD-72FEDE3428A1}" srcOrd="8" destOrd="0" presId="urn:microsoft.com/office/officeart/2005/8/layout/list1"/>
    <dgm:cxn modelId="{0822737B-389C-4C69-B14B-F9E81F5C5635}" type="presParOf" srcId="{DFBF99E8-66E3-4397-A8AD-72FEDE3428A1}" destId="{A392CB61-149C-4A22-9B7A-5615CB1B5178}" srcOrd="0" destOrd="0" presId="urn:microsoft.com/office/officeart/2005/8/layout/list1"/>
    <dgm:cxn modelId="{672A3480-4A48-46E3-A5ED-3B7975D7D2B8}" type="presParOf" srcId="{DFBF99E8-66E3-4397-A8AD-72FEDE3428A1}" destId="{D2C96B3C-68AB-4DD9-9838-5B6B47F498D1}" srcOrd="1" destOrd="0" presId="urn:microsoft.com/office/officeart/2005/8/layout/list1"/>
    <dgm:cxn modelId="{11D0C1B4-AF30-4B2C-95AE-3C03B2ABF97B}" type="presParOf" srcId="{920AC8F0-5AFD-4AC0-AB95-1E60610B0F03}" destId="{9AF76D1F-0141-4106-863D-2CB65C121FC2}" srcOrd="9" destOrd="0" presId="urn:microsoft.com/office/officeart/2005/8/layout/list1"/>
    <dgm:cxn modelId="{16326FB5-9425-4495-8BE7-8E41EB29249A}" type="presParOf" srcId="{920AC8F0-5AFD-4AC0-AB95-1E60610B0F03}" destId="{FC945C6C-F1F5-4ECA-AA68-5DE94BBFF50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CE5B96-EE32-41E1-846D-C1D3F7BC6A3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1498DC8-5171-4F3F-B9CA-26A449DA5F2D}">
      <dgm:prSet phldrT="[Metin]" phldr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tr-TR" dirty="0"/>
        </a:p>
      </dgm:t>
    </dgm:pt>
    <dgm:pt modelId="{3974FC39-7F9F-48D1-B74F-255D3FFF7775}" type="parTrans" cxnId="{CED3E642-0684-45A4-9711-B2FDEDCDF77F}">
      <dgm:prSet/>
      <dgm:spPr/>
      <dgm:t>
        <a:bodyPr/>
        <a:lstStyle/>
        <a:p>
          <a:endParaRPr lang="tr-TR"/>
        </a:p>
      </dgm:t>
    </dgm:pt>
    <dgm:pt modelId="{5CB23ED5-DAA1-4608-B911-99033F32DE0D}" type="sibTrans" cxnId="{CED3E642-0684-45A4-9711-B2FDEDCDF77F}">
      <dgm:prSet/>
      <dgm:spPr/>
      <dgm:t>
        <a:bodyPr/>
        <a:lstStyle/>
        <a:p>
          <a:endParaRPr lang="tr-TR"/>
        </a:p>
      </dgm:t>
    </dgm:pt>
    <dgm:pt modelId="{B9D149EB-6DE8-4C25-B03D-2C95C6DC8326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tx2"/>
              </a:solidFill>
            </a:rPr>
            <a:t>Güvenebileceği bir yetişkinle karşılaştıysa</a:t>
          </a:r>
          <a:endParaRPr lang="tr-TR" sz="2000" dirty="0">
            <a:solidFill>
              <a:schemeClr val="tx2"/>
            </a:solidFill>
          </a:endParaRPr>
        </a:p>
      </dgm:t>
    </dgm:pt>
    <dgm:pt modelId="{E24C7330-8F08-4FB2-8409-D083494C8EA2}" type="parTrans" cxnId="{AFB83091-56BF-48E9-965B-CF9BCBB78406}">
      <dgm:prSet/>
      <dgm:spPr/>
      <dgm:t>
        <a:bodyPr/>
        <a:lstStyle/>
        <a:p>
          <a:endParaRPr lang="tr-TR"/>
        </a:p>
      </dgm:t>
    </dgm:pt>
    <dgm:pt modelId="{F7CF4519-FAFD-4F24-8E5F-12CE4127DBBE}" type="sibTrans" cxnId="{AFB83091-56BF-48E9-965B-CF9BCBB78406}">
      <dgm:prSet/>
      <dgm:spPr/>
      <dgm:t>
        <a:bodyPr/>
        <a:lstStyle/>
        <a:p>
          <a:endParaRPr lang="tr-TR"/>
        </a:p>
      </dgm:t>
    </dgm:pt>
    <dgm:pt modelId="{B84C6AC5-CE17-4995-B840-F2653FEE1E00}">
      <dgm:prSet phldrT="[Metin]" custT="1"/>
      <dgm:spPr/>
      <dgm:t>
        <a:bodyPr/>
        <a:lstStyle/>
        <a:p>
          <a:r>
            <a:rPr lang="tr-TR" sz="2000" spc="-35" dirty="0" smtClean="0">
              <a:solidFill>
                <a:schemeClr val="tx2"/>
              </a:solidFill>
              <a:latin typeface="Arial"/>
              <a:cs typeface="Arial"/>
            </a:rPr>
            <a:t>Konu </a:t>
          </a:r>
          <a:r>
            <a:rPr lang="tr-TR" sz="2000" dirty="0" smtClean="0">
              <a:solidFill>
                <a:schemeClr val="tx2"/>
              </a:solidFill>
              <a:latin typeface="Arial"/>
              <a:cs typeface="Arial"/>
            </a:rPr>
            <a:t>ile </a:t>
          </a:r>
          <a:r>
            <a:rPr lang="tr-TR" sz="2000" spc="35" dirty="0" smtClean="0">
              <a:solidFill>
                <a:schemeClr val="tx2"/>
              </a:solidFill>
              <a:latin typeface="Arial"/>
              <a:cs typeface="Arial"/>
            </a:rPr>
            <a:t>ilgili </a:t>
          </a:r>
          <a:r>
            <a:rPr lang="tr-TR" sz="2000" dirty="0" smtClean="0">
              <a:solidFill>
                <a:schemeClr val="tx2"/>
              </a:solidFill>
              <a:latin typeface="Arial"/>
              <a:cs typeface="Arial"/>
            </a:rPr>
            <a:t>bilgilendirilmiş </a:t>
          </a:r>
          <a:r>
            <a:rPr lang="tr-TR" sz="2000" spc="-30" dirty="0" smtClean="0">
              <a:solidFill>
                <a:schemeClr val="tx2"/>
              </a:solidFill>
              <a:latin typeface="Arial"/>
              <a:cs typeface="Arial"/>
            </a:rPr>
            <a:t>,söylenmesi  </a:t>
          </a:r>
          <a:r>
            <a:rPr lang="tr-TR" sz="2000" dirty="0" smtClean="0">
              <a:solidFill>
                <a:schemeClr val="tx2"/>
              </a:solidFill>
              <a:latin typeface="Arial"/>
              <a:cs typeface="Arial"/>
            </a:rPr>
            <a:t>gerektiğini</a:t>
          </a:r>
          <a:r>
            <a:rPr lang="tr-TR" sz="2000" spc="-250" dirty="0" smtClean="0">
              <a:solidFill>
                <a:schemeClr val="tx2"/>
              </a:solidFill>
              <a:latin typeface="Arial"/>
              <a:cs typeface="Arial"/>
            </a:rPr>
            <a:t> </a:t>
          </a:r>
          <a:r>
            <a:rPr lang="tr-TR" sz="2000" spc="-35" dirty="0" smtClean="0">
              <a:solidFill>
                <a:schemeClr val="tx2"/>
              </a:solidFill>
              <a:latin typeface="Arial"/>
              <a:cs typeface="Arial"/>
            </a:rPr>
            <a:t>öğrenmiş</a:t>
          </a:r>
          <a:r>
            <a:rPr lang="tr-TR" sz="2000" spc="-165" dirty="0" smtClean="0">
              <a:solidFill>
                <a:schemeClr val="tx2"/>
              </a:solidFill>
              <a:latin typeface="Arial"/>
              <a:cs typeface="Arial"/>
            </a:rPr>
            <a:t> </a:t>
          </a:r>
          <a:r>
            <a:rPr lang="tr-TR" sz="2000" spc="-40" dirty="0" smtClean="0">
              <a:solidFill>
                <a:schemeClr val="tx2"/>
              </a:solidFill>
              <a:latin typeface="Arial"/>
              <a:cs typeface="Arial"/>
            </a:rPr>
            <a:t>ve</a:t>
          </a:r>
          <a:r>
            <a:rPr lang="tr-TR" sz="2000" spc="-225" dirty="0" smtClean="0">
              <a:solidFill>
                <a:schemeClr val="tx2"/>
              </a:solidFill>
              <a:latin typeface="Arial"/>
              <a:cs typeface="Arial"/>
            </a:rPr>
            <a:t> </a:t>
          </a:r>
          <a:r>
            <a:rPr lang="tr-TR" sz="2000" spc="-35" dirty="0" smtClean="0">
              <a:solidFill>
                <a:schemeClr val="tx2"/>
              </a:solidFill>
              <a:latin typeface="Arial"/>
              <a:cs typeface="Arial"/>
            </a:rPr>
            <a:t>kendisine</a:t>
          </a:r>
          <a:r>
            <a:rPr lang="tr-TR" sz="2000" spc="-220" dirty="0" smtClean="0">
              <a:solidFill>
                <a:schemeClr val="tx2"/>
              </a:solidFill>
              <a:latin typeface="Arial"/>
              <a:cs typeface="Arial"/>
            </a:rPr>
            <a:t> </a:t>
          </a:r>
          <a:r>
            <a:rPr lang="tr-TR" sz="2000" spc="-40" dirty="0" smtClean="0">
              <a:solidFill>
                <a:schemeClr val="tx2"/>
              </a:solidFill>
              <a:latin typeface="Arial"/>
              <a:cs typeface="Arial"/>
            </a:rPr>
            <a:t>yapılanın  </a:t>
          </a:r>
          <a:r>
            <a:rPr lang="tr-TR" sz="2000" spc="-10" dirty="0" smtClean="0">
              <a:solidFill>
                <a:schemeClr val="tx2"/>
              </a:solidFill>
              <a:latin typeface="Arial"/>
              <a:cs typeface="Arial"/>
            </a:rPr>
            <a:t>doğru</a:t>
          </a:r>
          <a:r>
            <a:rPr lang="tr-TR" sz="2000" spc="-190" dirty="0" smtClean="0">
              <a:solidFill>
                <a:schemeClr val="tx2"/>
              </a:solidFill>
              <a:latin typeface="Arial"/>
              <a:cs typeface="Arial"/>
            </a:rPr>
            <a:t> </a:t>
          </a:r>
          <a:r>
            <a:rPr lang="tr-TR" sz="2000" spc="-30" dirty="0" smtClean="0">
              <a:solidFill>
                <a:schemeClr val="tx2"/>
              </a:solidFill>
              <a:latin typeface="Arial"/>
              <a:cs typeface="Arial"/>
            </a:rPr>
            <a:t>olmadığını</a:t>
          </a:r>
          <a:r>
            <a:rPr lang="tr-TR" sz="2000" spc="-250" dirty="0" smtClean="0">
              <a:solidFill>
                <a:schemeClr val="tx2"/>
              </a:solidFill>
              <a:latin typeface="Arial"/>
              <a:cs typeface="Arial"/>
            </a:rPr>
            <a:t> </a:t>
          </a:r>
          <a:r>
            <a:rPr lang="tr-TR" sz="2000" dirty="0" smtClean="0">
              <a:solidFill>
                <a:schemeClr val="tx2"/>
              </a:solidFill>
              <a:latin typeface="Arial"/>
              <a:cs typeface="Arial"/>
            </a:rPr>
            <a:t>fark</a:t>
          </a:r>
          <a:r>
            <a:rPr lang="tr-TR" sz="2000" spc="-229" dirty="0" smtClean="0">
              <a:solidFill>
                <a:schemeClr val="tx2"/>
              </a:solidFill>
              <a:latin typeface="Arial"/>
              <a:cs typeface="Arial"/>
            </a:rPr>
            <a:t> </a:t>
          </a:r>
          <a:r>
            <a:rPr lang="tr-TR" sz="2000" spc="-30" dirty="0" smtClean="0">
              <a:solidFill>
                <a:schemeClr val="tx2"/>
              </a:solidFill>
              <a:latin typeface="Arial"/>
              <a:cs typeface="Arial"/>
            </a:rPr>
            <a:t>etmişse</a:t>
          </a:r>
          <a:endParaRPr lang="tr-TR" sz="2000" dirty="0">
            <a:solidFill>
              <a:schemeClr val="tx2"/>
            </a:solidFill>
          </a:endParaRPr>
        </a:p>
      </dgm:t>
    </dgm:pt>
    <dgm:pt modelId="{E8873A89-5D61-48FD-AD67-8B3F8834C49A}" type="parTrans" cxnId="{6699A3F9-9524-484D-93F9-A93E11725FBA}">
      <dgm:prSet/>
      <dgm:spPr/>
      <dgm:t>
        <a:bodyPr/>
        <a:lstStyle/>
        <a:p>
          <a:endParaRPr lang="tr-TR"/>
        </a:p>
      </dgm:t>
    </dgm:pt>
    <dgm:pt modelId="{58823733-5D10-452A-BCA2-6A20C93419D3}" type="sibTrans" cxnId="{6699A3F9-9524-484D-93F9-A93E11725FBA}">
      <dgm:prSet/>
      <dgm:spPr/>
      <dgm:t>
        <a:bodyPr/>
        <a:lstStyle/>
        <a:p>
          <a:endParaRPr lang="tr-TR"/>
        </a:p>
      </dgm:t>
    </dgm:pt>
    <dgm:pt modelId="{8B80E366-1F38-4855-9FCC-3EBBF481A21A}">
      <dgm:prSet phldrT="[Metin]" phldr="1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endParaRPr lang="tr-TR" dirty="0"/>
        </a:p>
      </dgm:t>
    </dgm:pt>
    <dgm:pt modelId="{404F3250-072B-46FB-A529-FE79C3A3A4A2}" type="parTrans" cxnId="{0DB4DAE2-B15F-4E0E-B0BC-5A35E6068F87}">
      <dgm:prSet/>
      <dgm:spPr/>
      <dgm:t>
        <a:bodyPr/>
        <a:lstStyle/>
        <a:p>
          <a:endParaRPr lang="tr-TR"/>
        </a:p>
      </dgm:t>
    </dgm:pt>
    <dgm:pt modelId="{00861FD8-40CC-4F59-B522-DC1A0A3CDB28}" type="sibTrans" cxnId="{0DB4DAE2-B15F-4E0E-B0BC-5A35E6068F87}">
      <dgm:prSet/>
      <dgm:spPr/>
      <dgm:t>
        <a:bodyPr/>
        <a:lstStyle/>
        <a:p>
          <a:endParaRPr lang="tr-TR"/>
        </a:p>
      </dgm:t>
    </dgm:pt>
    <dgm:pt modelId="{16891AC6-B5AB-4956-91AD-49F84F0EBCE6}">
      <dgm:prSet phldrT="[Metin]" custT="1"/>
      <dgm:spPr/>
      <dgm:t>
        <a:bodyPr/>
        <a:lstStyle/>
        <a:p>
          <a:r>
            <a:rPr lang="tr-TR" sz="2000" spc="40" dirty="0" smtClean="0">
              <a:solidFill>
                <a:schemeClr val="tx2"/>
              </a:solidFill>
              <a:latin typeface="Arial"/>
              <a:cs typeface="Arial"/>
            </a:rPr>
            <a:t>Kardeşleri kendisinin ilk</a:t>
          </a:r>
          <a:r>
            <a:rPr lang="tr-TR" sz="2000" spc="-225" dirty="0" smtClean="0">
              <a:solidFill>
                <a:schemeClr val="tx2"/>
              </a:solidFill>
              <a:latin typeface="Arial"/>
              <a:cs typeface="Arial"/>
            </a:rPr>
            <a:t> </a:t>
          </a:r>
          <a:r>
            <a:rPr lang="tr-TR" sz="2000" spc="-15" dirty="0" smtClean="0">
              <a:solidFill>
                <a:schemeClr val="tx2"/>
              </a:solidFill>
              <a:latin typeface="Arial"/>
              <a:cs typeface="Arial"/>
            </a:rPr>
            <a:t>istismar</a:t>
          </a:r>
          <a:r>
            <a:rPr lang="tr-TR" sz="2000" spc="-225" dirty="0" smtClean="0">
              <a:solidFill>
                <a:schemeClr val="tx2"/>
              </a:solidFill>
              <a:latin typeface="Arial"/>
              <a:cs typeface="Arial"/>
            </a:rPr>
            <a:t> </a:t>
          </a:r>
          <a:r>
            <a:rPr lang="tr-TR" sz="2000" dirty="0" smtClean="0">
              <a:solidFill>
                <a:schemeClr val="tx2"/>
              </a:solidFill>
              <a:latin typeface="Arial"/>
              <a:cs typeface="Arial"/>
            </a:rPr>
            <a:t>edildiği</a:t>
          </a:r>
          <a:r>
            <a:rPr lang="tr-TR" sz="2000" spc="-245" dirty="0" smtClean="0">
              <a:solidFill>
                <a:schemeClr val="tx2"/>
              </a:solidFill>
              <a:latin typeface="Arial"/>
              <a:cs typeface="Arial"/>
            </a:rPr>
            <a:t> </a:t>
          </a:r>
          <a:r>
            <a:rPr lang="tr-TR" sz="2000" spc="-75" dirty="0" smtClean="0">
              <a:solidFill>
                <a:schemeClr val="tx2"/>
              </a:solidFill>
              <a:latin typeface="Arial"/>
              <a:cs typeface="Arial"/>
            </a:rPr>
            <a:t>yaşa  </a:t>
          </a:r>
          <a:r>
            <a:rPr lang="tr-TR" sz="2000" spc="-40" dirty="0" smtClean="0">
              <a:solidFill>
                <a:schemeClr val="tx2"/>
              </a:solidFill>
              <a:latin typeface="Arial"/>
              <a:cs typeface="Arial"/>
            </a:rPr>
            <a:t>gelmişse</a:t>
          </a:r>
          <a:r>
            <a:rPr lang="tr-TR" sz="2000" spc="-229" dirty="0" smtClean="0">
              <a:solidFill>
                <a:schemeClr val="tx2"/>
              </a:solidFill>
              <a:latin typeface="Arial"/>
              <a:cs typeface="Arial"/>
            </a:rPr>
            <a:t> </a:t>
          </a:r>
          <a:r>
            <a:rPr lang="tr-TR" sz="2000" spc="-40" dirty="0" smtClean="0">
              <a:solidFill>
                <a:schemeClr val="tx2"/>
              </a:solidFill>
              <a:latin typeface="Arial"/>
              <a:cs typeface="Arial"/>
            </a:rPr>
            <a:t>ve</a:t>
          </a:r>
          <a:r>
            <a:rPr lang="tr-TR" sz="2000" spc="-225" dirty="0" smtClean="0">
              <a:solidFill>
                <a:schemeClr val="tx2"/>
              </a:solidFill>
              <a:latin typeface="Arial"/>
              <a:cs typeface="Arial"/>
            </a:rPr>
            <a:t> </a:t>
          </a:r>
          <a:r>
            <a:rPr lang="tr-TR" sz="2000" spc="-15" dirty="0" smtClean="0">
              <a:solidFill>
                <a:schemeClr val="tx2"/>
              </a:solidFill>
              <a:latin typeface="Arial"/>
              <a:cs typeface="Arial"/>
            </a:rPr>
            <a:t>onları</a:t>
          </a:r>
          <a:r>
            <a:rPr lang="tr-TR" sz="2000" spc="-250" dirty="0" smtClean="0">
              <a:solidFill>
                <a:schemeClr val="tx2"/>
              </a:solidFill>
              <a:latin typeface="Arial"/>
              <a:cs typeface="Arial"/>
            </a:rPr>
            <a:t> </a:t>
          </a:r>
          <a:r>
            <a:rPr lang="tr-TR" sz="2000" spc="-15" dirty="0" smtClean="0">
              <a:solidFill>
                <a:schemeClr val="tx2"/>
              </a:solidFill>
              <a:latin typeface="Arial"/>
              <a:cs typeface="Arial"/>
            </a:rPr>
            <a:t>korumak</a:t>
          </a:r>
          <a:r>
            <a:rPr lang="tr-TR" sz="2000" spc="-229" dirty="0" smtClean="0">
              <a:solidFill>
                <a:schemeClr val="tx2"/>
              </a:solidFill>
              <a:latin typeface="Arial"/>
              <a:cs typeface="Arial"/>
            </a:rPr>
            <a:t> </a:t>
          </a:r>
          <a:r>
            <a:rPr lang="tr-TR" sz="2000" spc="-30" dirty="0" smtClean="0">
              <a:solidFill>
                <a:schemeClr val="tx2"/>
              </a:solidFill>
              <a:latin typeface="Arial"/>
              <a:cs typeface="Arial"/>
            </a:rPr>
            <a:t>isterse</a:t>
          </a:r>
          <a:endParaRPr lang="tr-TR" sz="2000" dirty="0">
            <a:solidFill>
              <a:schemeClr val="tx2"/>
            </a:solidFill>
          </a:endParaRPr>
        </a:p>
      </dgm:t>
    </dgm:pt>
    <dgm:pt modelId="{317B5B6A-4CCF-4890-BCC7-55F86DE39C42}" type="parTrans" cxnId="{9F92BF50-316E-49A5-8B53-B626EB2D47C1}">
      <dgm:prSet/>
      <dgm:spPr/>
      <dgm:t>
        <a:bodyPr/>
        <a:lstStyle/>
        <a:p>
          <a:endParaRPr lang="tr-TR"/>
        </a:p>
      </dgm:t>
    </dgm:pt>
    <dgm:pt modelId="{9E67BB33-207B-43FE-83D8-426BA366A175}" type="sibTrans" cxnId="{9F92BF50-316E-49A5-8B53-B626EB2D47C1}">
      <dgm:prSet/>
      <dgm:spPr/>
      <dgm:t>
        <a:bodyPr/>
        <a:lstStyle/>
        <a:p>
          <a:endParaRPr lang="tr-TR"/>
        </a:p>
      </dgm:t>
    </dgm:pt>
    <dgm:pt modelId="{3C7586E8-F4E7-4A77-8DBE-B2B35AEE869C}">
      <dgm:prSet phldrT="[Metin]" custT="1"/>
      <dgm:spPr/>
      <dgm:t>
        <a:bodyPr/>
        <a:lstStyle/>
        <a:p>
          <a:r>
            <a:rPr lang="tr-TR" sz="2000" spc="-25" dirty="0" smtClean="0">
              <a:solidFill>
                <a:schemeClr val="tx2"/>
              </a:solidFill>
              <a:latin typeface="Arial"/>
              <a:cs typeface="Arial"/>
            </a:rPr>
            <a:t>İstismarın </a:t>
          </a:r>
          <a:r>
            <a:rPr lang="tr-TR" sz="2000" spc="-50" dirty="0" smtClean="0">
              <a:solidFill>
                <a:schemeClr val="tx2"/>
              </a:solidFill>
              <a:latin typeface="Arial"/>
              <a:cs typeface="Arial"/>
            </a:rPr>
            <a:t>derecesi, </a:t>
          </a:r>
          <a:r>
            <a:rPr lang="tr-TR" sz="2000" spc="-40" dirty="0" smtClean="0">
              <a:solidFill>
                <a:schemeClr val="tx2"/>
              </a:solidFill>
              <a:latin typeface="Arial"/>
              <a:cs typeface="Arial"/>
            </a:rPr>
            <a:t>sıklığı </a:t>
          </a:r>
          <a:r>
            <a:rPr lang="tr-TR" sz="2000" spc="-25" dirty="0" smtClean="0">
              <a:solidFill>
                <a:schemeClr val="tx2"/>
              </a:solidFill>
              <a:latin typeface="Arial"/>
              <a:cs typeface="Arial"/>
            </a:rPr>
            <a:t>artmış </a:t>
          </a:r>
          <a:r>
            <a:rPr lang="tr-TR" sz="2000" spc="-40" dirty="0" smtClean="0">
              <a:solidFill>
                <a:schemeClr val="tx2"/>
              </a:solidFill>
              <a:latin typeface="Arial"/>
              <a:cs typeface="Arial"/>
            </a:rPr>
            <a:t>ve  </a:t>
          </a:r>
          <a:r>
            <a:rPr lang="tr-TR" sz="2000" spc="-35" dirty="0" smtClean="0">
              <a:solidFill>
                <a:schemeClr val="tx2"/>
              </a:solidFill>
              <a:latin typeface="Arial"/>
              <a:cs typeface="Arial"/>
            </a:rPr>
            <a:t>istismarcının </a:t>
          </a:r>
          <a:r>
            <a:rPr lang="tr-TR" sz="2000" spc="-60" dirty="0" smtClean="0">
              <a:solidFill>
                <a:schemeClr val="tx2"/>
              </a:solidFill>
              <a:latin typeface="Arial"/>
              <a:cs typeface="Arial"/>
            </a:rPr>
            <a:t>baskısından </a:t>
          </a:r>
          <a:r>
            <a:rPr lang="tr-TR" sz="2000" spc="20" dirty="0" smtClean="0">
              <a:solidFill>
                <a:schemeClr val="tx2"/>
              </a:solidFill>
              <a:latin typeface="Arial"/>
              <a:cs typeface="Arial"/>
            </a:rPr>
            <a:t>kurtulmak</a:t>
          </a:r>
          <a:r>
            <a:rPr lang="tr-TR" sz="2000" spc="-125" dirty="0" smtClean="0">
              <a:solidFill>
                <a:schemeClr val="tx2"/>
              </a:solidFill>
              <a:latin typeface="Arial"/>
              <a:cs typeface="Arial"/>
            </a:rPr>
            <a:t> </a:t>
          </a:r>
          <a:r>
            <a:rPr lang="tr-TR" sz="2000" spc="-25" dirty="0" smtClean="0">
              <a:solidFill>
                <a:schemeClr val="tx2"/>
              </a:solidFill>
              <a:latin typeface="Arial"/>
              <a:cs typeface="Arial"/>
            </a:rPr>
            <a:t>istiyorsa</a:t>
          </a:r>
          <a:endParaRPr lang="tr-TR" sz="2000" dirty="0">
            <a:solidFill>
              <a:schemeClr val="tx2"/>
            </a:solidFill>
          </a:endParaRPr>
        </a:p>
      </dgm:t>
    </dgm:pt>
    <dgm:pt modelId="{B563E117-5E41-42C4-B3C3-D3D94C60C84A}" type="parTrans" cxnId="{11E40BE0-DC44-4B01-A59C-CF3B08892E0A}">
      <dgm:prSet/>
      <dgm:spPr/>
      <dgm:t>
        <a:bodyPr/>
        <a:lstStyle/>
        <a:p>
          <a:endParaRPr lang="tr-TR"/>
        </a:p>
      </dgm:t>
    </dgm:pt>
    <dgm:pt modelId="{7B7B50BA-7219-4C82-8E12-40307BF99826}" type="sibTrans" cxnId="{11E40BE0-DC44-4B01-A59C-CF3B08892E0A}">
      <dgm:prSet/>
      <dgm:spPr/>
      <dgm:t>
        <a:bodyPr/>
        <a:lstStyle/>
        <a:p>
          <a:endParaRPr lang="tr-TR"/>
        </a:p>
      </dgm:t>
    </dgm:pt>
    <dgm:pt modelId="{39F6C7C2-81F3-4609-B858-B4F8D451A7FA}">
      <dgm:prSet phldrT="[Metin]" phldr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tr-TR" dirty="0"/>
        </a:p>
      </dgm:t>
    </dgm:pt>
    <dgm:pt modelId="{827644EC-3E58-46ED-931C-B57FB811B80E}" type="parTrans" cxnId="{647FE7EB-4F13-4E55-9ACC-1A58BE6A8190}">
      <dgm:prSet/>
      <dgm:spPr/>
      <dgm:t>
        <a:bodyPr/>
        <a:lstStyle/>
        <a:p>
          <a:endParaRPr lang="tr-TR"/>
        </a:p>
      </dgm:t>
    </dgm:pt>
    <dgm:pt modelId="{B803E6F6-8C32-404E-B17C-7B560D51ADDD}" type="sibTrans" cxnId="{647FE7EB-4F13-4E55-9ACC-1A58BE6A8190}">
      <dgm:prSet/>
      <dgm:spPr/>
      <dgm:t>
        <a:bodyPr/>
        <a:lstStyle/>
        <a:p>
          <a:endParaRPr lang="tr-TR"/>
        </a:p>
      </dgm:t>
    </dgm:pt>
    <dgm:pt modelId="{56B4B120-78DB-4F3E-890B-2195BBF6B8D5}">
      <dgm:prSet phldrT="[Metin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tr-TR" sz="2000" dirty="0" smtClean="0">
              <a:solidFill>
                <a:schemeClr val="tx2"/>
              </a:solidFill>
            </a:rPr>
            <a:t>Ergenliğe gelmiş hamilelikten korkuyorsa ve fiziksel bir yakınma sonrası doktora giderse</a:t>
          </a:r>
          <a:endParaRPr lang="tr-TR" sz="2000" dirty="0">
            <a:solidFill>
              <a:schemeClr val="tx2"/>
            </a:solidFill>
          </a:endParaRPr>
        </a:p>
      </dgm:t>
    </dgm:pt>
    <dgm:pt modelId="{13466E21-FE15-48B5-B672-C95456C188AD}" type="parTrans" cxnId="{10ED5FFF-8C0F-44A6-95B9-FF8A36BE6752}">
      <dgm:prSet/>
      <dgm:spPr/>
      <dgm:t>
        <a:bodyPr/>
        <a:lstStyle/>
        <a:p>
          <a:endParaRPr lang="tr-TR"/>
        </a:p>
      </dgm:t>
    </dgm:pt>
    <dgm:pt modelId="{920F5CA8-DD5B-4148-9EE2-B3D6A9AA02FD}" type="sibTrans" cxnId="{10ED5FFF-8C0F-44A6-95B9-FF8A36BE6752}">
      <dgm:prSet/>
      <dgm:spPr/>
      <dgm:t>
        <a:bodyPr/>
        <a:lstStyle/>
        <a:p>
          <a:endParaRPr lang="tr-TR"/>
        </a:p>
      </dgm:t>
    </dgm:pt>
    <dgm:pt modelId="{EA4C81C7-ADB6-47A3-A9D0-D9278B98F423}" type="pres">
      <dgm:prSet presAssocID="{8BCE5B96-EE32-41E1-846D-C1D3F7BC6A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E754961-0CCA-4C18-A2F9-8985E6FE003A}" type="pres">
      <dgm:prSet presAssocID="{01498DC8-5171-4F3F-B9CA-26A449DA5F2D}" presName="composite" presStyleCnt="0"/>
      <dgm:spPr/>
    </dgm:pt>
    <dgm:pt modelId="{ABEB59AC-358E-44CD-B9A9-AE70E437FA2B}" type="pres">
      <dgm:prSet presAssocID="{01498DC8-5171-4F3F-B9CA-26A449DA5F2D}" presName="parentText" presStyleLbl="alignNode1" presStyleIdx="0" presStyleCnt="3" custLinFactNeighborY="159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73AE77-E7A5-4A59-91DB-D966B4BC1054}" type="pres">
      <dgm:prSet presAssocID="{01498DC8-5171-4F3F-B9CA-26A449DA5F2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13A8135-4093-4398-BB19-824917C8232A}" type="pres">
      <dgm:prSet presAssocID="{5CB23ED5-DAA1-4608-B911-99033F32DE0D}" presName="sp" presStyleCnt="0"/>
      <dgm:spPr/>
    </dgm:pt>
    <dgm:pt modelId="{5B25C9AE-D7A9-47A5-A0A7-19D2E9BCCB20}" type="pres">
      <dgm:prSet presAssocID="{8B80E366-1F38-4855-9FCC-3EBBF481A21A}" presName="composite" presStyleCnt="0"/>
      <dgm:spPr/>
    </dgm:pt>
    <dgm:pt modelId="{61A242DC-34EE-42FB-9345-5D523F9B08C3}" type="pres">
      <dgm:prSet presAssocID="{8B80E366-1F38-4855-9FCC-3EBBF481A21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72AF62A-E6F6-4F50-ABAD-054FE928DA56}" type="pres">
      <dgm:prSet presAssocID="{8B80E366-1F38-4855-9FCC-3EBBF481A21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092538-E883-4D90-B9D9-6C1E2511165F}" type="pres">
      <dgm:prSet presAssocID="{00861FD8-40CC-4F59-B522-DC1A0A3CDB28}" presName="sp" presStyleCnt="0"/>
      <dgm:spPr/>
    </dgm:pt>
    <dgm:pt modelId="{7CF02F5F-E780-4444-A9C0-3A1BCAEFAE05}" type="pres">
      <dgm:prSet presAssocID="{39F6C7C2-81F3-4609-B858-B4F8D451A7FA}" presName="composite" presStyleCnt="0"/>
      <dgm:spPr/>
    </dgm:pt>
    <dgm:pt modelId="{745B6163-4BEF-4D0B-94E6-3660E0768408}" type="pres">
      <dgm:prSet presAssocID="{39F6C7C2-81F3-4609-B858-B4F8D451A7F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28A346-ED57-42F2-94CF-2F12FE610AB1}" type="pres">
      <dgm:prSet presAssocID="{39F6C7C2-81F3-4609-B858-B4F8D451A7F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BC0F797-26A9-4F3A-A1D2-CEF26D36B762}" type="presOf" srcId="{16891AC6-B5AB-4956-91AD-49F84F0EBCE6}" destId="{672AF62A-E6F6-4F50-ABAD-054FE928DA56}" srcOrd="0" destOrd="0" presId="urn:microsoft.com/office/officeart/2005/8/layout/chevron2"/>
    <dgm:cxn modelId="{3EC80CE5-75C7-433A-96B5-6F0490B77514}" type="presOf" srcId="{B9D149EB-6DE8-4C25-B03D-2C95C6DC8326}" destId="{4C73AE77-E7A5-4A59-91DB-D966B4BC1054}" srcOrd="0" destOrd="0" presId="urn:microsoft.com/office/officeart/2005/8/layout/chevron2"/>
    <dgm:cxn modelId="{CED3E642-0684-45A4-9711-B2FDEDCDF77F}" srcId="{8BCE5B96-EE32-41E1-846D-C1D3F7BC6A3F}" destId="{01498DC8-5171-4F3F-B9CA-26A449DA5F2D}" srcOrd="0" destOrd="0" parTransId="{3974FC39-7F9F-48D1-B74F-255D3FFF7775}" sibTransId="{5CB23ED5-DAA1-4608-B911-99033F32DE0D}"/>
    <dgm:cxn modelId="{9F92BF50-316E-49A5-8B53-B626EB2D47C1}" srcId="{8B80E366-1F38-4855-9FCC-3EBBF481A21A}" destId="{16891AC6-B5AB-4956-91AD-49F84F0EBCE6}" srcOrd="0" destOrd="0" parTransId="{317B5B6A-4CCF-4890-BCC7-55F86DE39C42}" sibTransId="{9E67BB33-207B-43FE-83D8-426BA366A175}"/>
    <dgm:cxn modelId="{ADF65B10-96C5-4E02-B49D-A91712AAB0F6}" type="presOf" srcId="{8B80E366-1F38-4855-9FCC-3EBBF481A21A}" destId="{61A242DC-34EE-42FB-9345-5D523F9B08C3}" srcOrd="0" destOrd="0" presId="urn:microsoft.com/office/officeart/2005/8/layout/chevron2"/>
    <dgm:cxn modelId="{1DA19D2C-7563-4D05-93BD-DB235567CD14}" type="presOf" srcId="{56B4B120-78DB-4F3E-890B-2195BBF6B8D5}" destId="{1128A346-ED57-42F2-94CF-2F12FE610AB1}" srcOrd="0" destOrd="0" presId="urn:microsoft.com/office/officeart/2005/8/layout/chevron2"/>
    <dgm:cxn modelId="{E3803EBD-2C1E-430E-B3F3-4344A5039BBA}" type="presOf" srcId="{39F6C7C2-81F3-4609-B858-B4F8D451A7FA}" destId="{745B6163-4BEF-4D0B-94E6-3660E0768408}" srcOrd="0" destOrd="0" presId="urn:microsoft.com/office/officeart/2005/8/layout/chevron2"/>
    <dgm:cxn modelId="{A5D8C649-9E4C-4589-B858-41D181489B5C}" type="presOf" srcId="{3C7586E8-F4E7-4A77-8DBE-B2B35AEE869C}" destId="{672AF62A-E6F6-4F50-ABAD-054FE928DA56}" srcOrd="0" destOrd="1" presId="urn:microsoft.com/office/officeart/2005/8/layout/chevron2"/>
    <dgm:cxn modelId="{0DB4DAE2-B15F-4E0E-B0BC-5A35E6068F87}" srcId="{8BCE5B96-EE32-41E1-846D-C1D3F7BC6A3F}" destId="{8B80E366-1F38-4855-9FCC-3EBBF481A21A}" srcOrd="1" destOrd="0" parTransId="{404F3250-072B-46FB-A529-FE79C3A3A4A2}" sibTransId="{00861FD8-40CC-4F59-B522-DC1A0A3CDB28}"/>
    <dgm:cxn modelId="{9B2BBE04-A6F8-4ECF-957F-054D5B849C3D}" type="presOf" srcId="{B84C6AC5-CE17-4995-B840-F2653FEE1E00}" destId="{4C73AE77-E7A5-4A59-91DB-D966B4BC1054}" srcOrd="0" destOrd="1" presId="urn:microsoft.com/office/officeart/2005/8/layout/chevron2"/>
    <dgm:cxn modelId="{7A86D1B0-A19F-4333-B238-FC0684AEABCD}" type="presOf" srcId="{8BCE5B96-EE32-41E1-846D-C1D3F7BC6A3F}" destId="{EA4C81C7-ADB6-47A3-A9D0-D9278B98F423}" srcOrd="0" destOrd="0" presId="urn:microsoft.com/office/officeart/2005/8/layout/chevron2"/>
    <dgm:cxn modelId="{DD0B90A3-0C8E-4411-A8AD-791DB069511E}" type="presOf" srcId="{01498DC8-5171-4F3F-B9CA-26A449DA5F2D}" destId="{ABEB59AC-358E-44CD-B9A9-AE70E437FA2B}" srcOrd="0" destOrd="0" presId="urn:microsoft.com/office/officeart/2005/8/layout/chevron2"/>
    <dgm:cxn modelId="{AFB83091-56BF-48E9-965B-CF9BCBB78406}" srcId="{01498DC8-5171-4F3F-B9CA-26A449DA5F2D}" destId="{B9D149EB-6DE8-4C25-B03D-2C95C6DC8326}" srcOrd="0" destOrd="0" parTransId="{E24C7330-8F08-4FB2-8409-D083494C8EA2}" sibTransId="{F7CF4519-FAFD-4F24-8E5F-12CE4127DBBE}"/>
    <dgm:cxn modelId="{10ED5FFF-8C0F-44A6-95B9-FF8A36BE6752}" srcId="{39F6C7C2-81F3-4609-B858-B4F8D451A7FA}" destId="{56B4B120-78DB-4F3E-890B-2195BBF6B8D5}" srcOrd="0" destOrd="0" parTransId="{13466E21-FE15-48B5-B672-C95456C188AD}" sibTransId="{920F5CA8-DD5B-4148-9EE2-B3D6A9AA02FD}"/>
    <dgm:cxn modelId="{647FE7EB-4F13-4E55-9ACC-1A58BE6A8190}" srcId="{8BCE5B96-EE32-41E1-846D-C1D3F7BC6A3F}" destId="{39F6C7C2-81F3-4609-B858-B4F8D451A7FA}" srcOrd="2" destOrd="0" parTransId="{827644EC-3E58-46ED-931C-B57FB811B80E}" sibTransId="{B803E6F6-8C32-404E-B17C-7B560D51ADDD}"/>
    <dgm:cxn modelId="{6699A3F9-9524-484D-93F9-A93E11725FBA}" srcId="{01498DC8-5171-4F3F-B9CA-26A449DA5F2D}" destId="{B84C6AC5-CE17-4995-B840-F2653FEE1E00}" srcOrd="1" destOrd="0" parTransId="{E8873A89-5D61-48FD-AD67-8B3F8834C49A}" sibTransId="{58823733-5D10-452A-BCA2-6A20C93419D3}"/>
    <dgm:cxn modelId="{11E40BE0-DC44-4B01-A59C-CF3B08892E0A}" srcId="{8B80E366-1F38-4855-9FCC-3EBBF481A21A}" destId="{3C7586E8-F4E7-4A77-8DBE-B2B35AEE869C}" srcOrd="1" destOrd="0" parTransId="{B563E117-5E41-42C4-B3C3-D3D94C60C84A}" sibTransId="{7B7B50BA-7219-4C82-8E12-40307BF99826}"/>
    <dgm:cxn modelId="{B0B85D5F-91BC-4326-A1D0-F802C555AA84}" type="presParOf" srcId="{EA4C81C7-ADB6-47A3-A9D0-D9278B98F423}" destId="{AE754961-0CCA-4C18-A2F9-8985E6FE003A}" srcOrd="0" destOrd="0" presId="urn:microsoft.com/office/officeart/2005/8/layout/chevron2"/>
    <dgm:cxn modelId="{FFF2EFD4-19C3-43FB-9D4F-32BA1A2DC5E8}" type="presParOf" srcId="{AE754961-0CCA-4C18-A2F9-8985E6FE003A}" destId="{ABEB59AC-358E-44CD-B9A9-AE70E437FA2B}" srcOrd="0" destOrd="0" presId="urn:microsoft.com/office/officeart/2005/8/layout/chevron2"/>
    <dgm:cxn modelId="{3D85DFDE-76C0-4FB5-9774-768124BC3040}" type="presParOf" srcId="{AE754961-0CCA-4C18-A2F9-8985E6FE003A}" destId="{4C73AE77-E7A5-4A59-91DB-D966B4BC1054}" srcOrd="1" destOrd="0" presId="urn:microsoft.com/office/officeart/2005/8/layout/chevron2"/>
    <dgm:cxn modelId="{AE17C8F7-3316-4871-9006-BFFB313EE97A}" type="presParOf" srcId="{EA4C81C7-ADB6-47A3-A9D0-D9278B98F423}" destId="{D13A8135-4093-4398-BB19-824917C8232A}" srcOrd="1" destOrd="0" presId="urn:microsoft.com/office/officeart/2005/8/layout/chevron2"/>
    <dgm:cxn modelId="{707FE9DA-1B85-4ADE-A224-0F600B6D8EBA}" type="presParOf" srcId="{EA4C81C7-ADB6-47A3-A9D0-D9278B98F423}" destId="{5B25C9AE-D7A9-47A5-A0A7-19D2E9BCCB20}" srcOrd="2" destOrd="0" presId="urn:microsoft.com/office/officeart/2005/8/layout/chevron2"/>
    <dgm:cxn modelId="{BF0468AD-125E-464B-8CC2-22335E078874}" type="presParOf" srcId="{5B25C9AE-D7A9-47A5-A0A7-19D2E9BCCB20}" destId="{61A242DC-34EE-42FB-9345-5D523F9B08C3}" srcOrd="0" destOrd="0" presId="urn:microsoft.com/office/officeart/2005/8/layout/chevron2"/>
    <dgm:cxn modelId="{D7EFB889-AABE-4284-8835-3B2107E7D332}" type="presParOf" srcId="{5B25C9AE-D7A9-47A5-A0A7-19D2E9BCCB20}" destId="{672AF62A-E6F6-4F50-ABAD-054FE928DA56}" srcOrd="1" destOrd="0" presId="urn:microsoft.com/office/officeart/2005/8/layout/chevron2"/>
    <dgm:cxn modelId="{F123A29F-C21D-4A7F-BD4F-77F42DB1BD9E}" type="presParOf" srcId="{EA4C81C7-ADB6-47A3-A9D0-D9278B98F423}" destId="{FC092538-E883-4D90-B9D9-6C1E2511165F}" srcOrd="3" destOrd="0" presId="urn:microsoft.com/office/officeart/2005/8/layout/chevron2"/>
    <dgm:cxn modelId="{E275C3BD-5023-46E0-A231-825219082DC6}" type="presParOf" srcId="{EA4C81C7-ADB6-47A3-A9D0-D9278B98F423}" destId="{7CF02F5F-E780-4444-A9C0-3A1BCAEFAE05}" srcOrd="4" destOrd="0" presId="urn:microsoft.com/office/officeart/2005/8/layout/chevron2"/>
    <dgm:cxn modelId="{18CAC5D5-ABFA-46EC-A9D1-F2221D5E9B9A}" type="presParOf" srcId="{7CF02F5F-E780-4444-A9C0-3A1BCAEFAE05}" destId="{745B6163-4BEF-4D0B-94E6-3660E0768408}" srcOrd="0" destOrd="0" presId="urn:microsoft.com/office/officeart/2005/8/layout/chevron2"/>
    <dgm:cxn modelId="{3F782B04-45DC-4005-B410-3B9EFAE87EDD}" type="presParOf" srcId="{7CF02F5F-E780-4444-A9C0-3A1BCAEFAE05}" destId="{1128A346-ED57-42F2-94CF-2F12FE610AB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0.04918</cdr:x>
      <cdr:y>0.8402</cdr:y>
    </cdr:from>
    <cdr:to>
      <cdr:x>0.95082</cdr:x>
      <cdr:y>0.88392</cdr:y>
    </cdr:to>
    <cdr:sp macro="" textlink="">
      <cdr:nvSpPr>
        <cdr:cNvPr id="3" name="Metin kutusu 2"/>
        <cdr:cNvSpPr txBox="1"/>
      </cdr:nvSpPr>
      <cdr:spPr>
        <a:xfrm xmlns:a="http://schemas.openxmlformats.org/drawingml/2006/main">
          <a:off x="449702" y="3685341"/>
          <a:ext cx="8244596" cy="191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dirty="0" smtClean="0"/>
            <a:t>  		 										</a:t>
          </a:r>
          <a:endParaRPr lang="tr-TR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4F0CB5-B8E5-4BCF-85A6-14E65D8D97AE}" type="datetime1">
              <a:rPr lang="tr-TR" smtClean="0"/>
              <a:t>29.11.2019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EA21AD-3BA7-4B49-9DF1-2171993A8011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5C1F5D-9FD0-4377-8C57-57C3ED83C938}" type="datetime1">
              <a:rPr lang="tr-TR" noProof="0" smtClean="0"/>
              <a:t>29.11.2019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669046-D62F-49D8-96B7-3C014DC234D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897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5514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173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7609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4023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596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9117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504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 103" descr="Slaydın altında boydan boya çeşitli çiçeklerden oluşan bir grup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Serbest Form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9" name="Satır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0" name="Serbest Form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grpSp>
          <p:nvGrpSpPr>
            <p:cNvPr id="11" name="Grup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Serbest 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tr-TR" noProof="0" dirty="0"/>
              </a:p>
            </p:txBody>
          </p:sp>
          <p:sp>
            <p:nvSpPr>
              <p:cNvPr id="13" name="Serbest 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</p:grpSp>
        <p:sp>
          <p:nvSpPr>
            <p:cNvPr id="14" name="Serbest Form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tr-TR" noProof="0" dirty="0"/>
            </a:p>
          </p:txBody>
        </p:sp>
        <p:sp>
          <p:nvSpPr>
            <p:cNvPr id="15" name="Serbest Form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6" name="Serbest Form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7" name="Serbest Form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8" name="Serbest Form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9" name="Serbest Form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tr-TR" noProof="0" dirty="0"/>
            </a:p>
          </p:txBody>
        </p:sp>
        <p:grpSp>
          <p:nvGrpSpPr>
            <p:cNvPr id="20" name="Grup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Serbest 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22" name="Serbest 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</p:grpSp>
        <p:sp>
          <p:nvSpPr>
            <p:cNvPr id="23" name="Serbest Form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4" name="Serbest Form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5" name="Serbest Form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6" name="Serbest Form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7" name="Serbest Form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8" name="Serbest Form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9" name="Serbest Form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0" name="Serbest Form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1" name="Satır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2" name="Serbest Form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3" name="Serbest Form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4" name="Serbest Form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5" name="Serbest Form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6" name="Serbest Form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7" name="Serbest Form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grpSp>
          <p:nvGrpSpPr>
            <p:cNvPr id="41" name="Grup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Serbest Form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43" name="Serbest 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44" name="Serbest 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45" name="Serbest 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46" name="Serbest 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tr-TR" noProof="0" dirty="0"/>
              </a:p>
            </p:txBody>
          </p:sp>
        </p:grpSp>
        <p:sp>
          <p:nvSpPr>
            <p:cNvPr id="47" name="Serbest Form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8" name="Serbest Form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9" name="Serbest Form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0" name="Serbest Form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1" name="Serbest Form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53" name="Serbest Form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4" name="Satır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5" name="Serbest Form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grpSp>
          <p:nvGrpSpPr>
            <p:cNvPr id="56" name="Grup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Serbest 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tr-TR" noProof="0" dirty="0"/>
              </a:p>
            </p:txBody>
          </p:sp>
          <p:sp>
            <p:nvSpPr>
              <p:cNvPr id="58" name="Serbest 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</p:grpSp>
        <p:sp>
          <p:nvSpPr>
            <p:cNvPr id="59" name="Serbest Form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tr-TR" noProof="0" dirty="0"/>
            </a:p>
          </p:txBody>
        </p:sp>
        <p:sp>
          <p:nvSpPr>
            <p:cNvPr id="60" name="Serbest Form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1" name="Serbest Form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2" name="Serbest Form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3" name="Serbest Form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4" name="Serbest Form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tr-TR" noProof="0" dirty="0"/>
            </a:p>
          </p:txBody>
        </p:sp>
        <p:grpSp>
          <p:nvGrpSpPr>
            <p:cNvPr id="65" name="Grup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Serbest 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67" name="Serbest 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</p:grpSp>
        <p:sp>
          <p:nvSpPr>
            <p:cNvPr id="68" name="Serbest Form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9" name="Serbest Form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0" name="Serbest Form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1" name="Serbest Form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2" name="Serbest Form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3" name="Serbest Form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4" name="Serbest Form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5" name="Serbest Form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6" name="Satır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7" name="Serbest Form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8" name="Serbest Form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9" name="Serbest Form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80" name="Serbest Form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81" name="Serbest Form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82" name="Serbest Form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83" name="Ov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84" name="Ov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85" name="Ov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grpSp>
          <p:nvGrpSpPr>
            <p:cNvPr id="86" name="Grup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Serbest Form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88" name="Serbest 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89" name="Serbest 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90" name="Serbest 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91" name="Serbest 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tr-TR" noProof="0" dirty="0"/>
              </a:p>
            </p:txBody>
          </p:sp>
        </p:grpSp>
        <p:sp>
          <p:nvSpPr>
            <p:cNvPr id="92" name="Serbest Form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93" name="Serbest Form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94" name="Serbest Form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95" name="Serbest Form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96" name="Serbest Form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97" name="Ov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grpSp>
          <p:nvGrpSpPr>
            <p:cNvPr id="98" name="Grup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Serbest Form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100" name="Serbest Form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101" name="Serbest Form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102" name="Serbest Form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tr-TR" noProof="0" dirty="0"/>
              </a:p>
            </p:txBody>
          </p:sp>
          <p:sp>
            <p:nvSpPr>
              <p:cNvPr id="103" name="Serbest Form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</p:grpSp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 rtlCol="0"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8DCEDC-5747-47C2-9446-F480522BD699}" type="datetime1">
              <a:rPr lang="tr-TR" noProof="0" smtClean="0"/>
              <a:t>29.11.2019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E0F1CC-2C2B-4A1A-A99A-F7625290E7AC}" type="datetime1">
              <a:rPr lang="tr-TR" noProof="0" smtClean="0"/>
              <a:t>29.11.2019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603451-5E8E-4931-8BD5-3753074CC50B}" type="datetime1">
              <a:rPr lang="tr-TR" noProof="0" smtClean="0"/>
              <a:t>29.11.2019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 83" descr="Slaydın sol tarafında bir çiçek grubu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Serbest Form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grpSp>
          <p:nvGrpSpPr>
            <p:cNvPr id="9" name="Grup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Serbest Form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11" name="Serbest Form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</p:grpSp>
        <p:sp>
          <p:nvSpPr>
            <p:cNvPr id="12" name="Serbest Form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3" name="Serbest Form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4" name="Serbest Form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5" name="Serbest Form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6" name="Serbest Form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7" name="Serbest Form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9" name="Serbest Form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tr-TR" noProof="0" dirty="0"/>
            </a:p>
          </p:txBody>
        </p:sp>
        <p:sp>
          <p:nvSpPr>
            <p:cNvPr id="20" name="Serbest Form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21" name="Serbest Form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2" name="Serbest Form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grpSp>
          <p:nvGrpSpPr>
            <p:cNvPr id="23" name="Grup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Serbest Form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25" name="Satır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26" name="Serbest Form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27" name="Serbest Form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28" name="Serbest Form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tr-TR" noProof="0" dirty="0"/>
              </a:p>
            </p:txBody>
          </p:sp>
        </p:grpSp>
        <p:sp>
          <p:nvSpPr>
            <p:cNvPr id="30" name="Serbest Form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1" name="Serbest Form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32" name="Serbest Form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grpSp>
          <p:nvGrpSpPr>
            <p:cNvPr id="33" name="Grup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Serbest Form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5" name="Serbest 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6" name="Serbest 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7" name="Serbest 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8" name="Serbest 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tr-TR" noProof="0" dirty="0"/>
              </a:p>
            </p:txBody>
          </p:sp>
        </p:grpSp>
      </p:grpSp>
      <p:grpSp>
        <p:nvGrpSpPr>
          <p:cNvPr id="83" name="Grup 82" descr="Slaydın sağ tarafında bir çiçek grubu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Serbest Form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0" name="Serbest Form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1" name="Serbest Form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tr-TR" noProof="0" dirty="0"/>
            </a:p>
          </p:txBody>
        </p:sp>
        <p:sp>
          <p:nvSpPr>
            <p:cNvPr id="43" name="Serbest Form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4" name="Satır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5" name="Serbest Form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tr-TR" noProof="0" dirty="0"/>
            </a:p>
          </p:txBody>
        </p:sp>
        <p:sp>
          <p:nvSpPr>
            <p:cNvPr id="46" name="Serbest Form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7" name="Serbest Form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8" name="Serbest Form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9" name="Serbest Form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0" name="Serbest Form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1" name="Serbest Form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2" name="Satır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3" name="Serbest Form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4" name="Serbest Form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5" name="Serbest Form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6" name="Serbest Form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7" name="Serbest Form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8" name="Serbest Form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grpSp>
          <p:nvGrpSpPr>
            <p:cNvPr id="59" name="Grup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Serbest Form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66" name="Serbest Form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67" name="Serbest Form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</p:grpSp>
        <p:grpSp>
          <p:nvGrpSpPr>
            <p:cNvPr id="60" name="Grup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Serbest Form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62" name="Serbest Form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63" name="Serbest Form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64" name="Ov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tr-TR" noProof="0" dirty="0"/>
              </a:p>
            </p:txBody>
          </p:sp>
        </p:grp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50B232-F2E9-46A7-A98D-6222BCA2F03C}" type="datetime1">
              <a:rPr lang="tr-TR" noProof="0" smtClean="0"/>
              <a:t>29.11.2019</a:t>
            </a:fld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0CD6D8-5CC9-4050-9746-850C04236B03}" type="datetime1">
              <a:rPr lang="tr-TR" noProof="0" smtClean="0"/>
              <a:t>29.11.2019</a:t>
            </a:fld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DF1704-10C7-466A-AC68-28E96BF0A588}" type="datetime1">
              <a:rPr lang="tr-TR" noProof="0" smtClean="0"/>
              <a:t>29.11.2019</a:t>
            </a:fld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0EF7B2-0AC3-4503-BBDE-55795BFD6D3E}" type="datetime1">
              <a:rPr lang="tr-TR" noProof="0" smtClean="0"/>
              <a:t>29.11.2019</a:t>
            </a:fld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Serbest 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0" name="Satır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1" name="Serbest 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2" name="Serbest 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3" name="Serbest 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4" name="Serbest 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5" name="Serbest 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6" name="Serbest 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7" name="Serbest 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3B4B78-6F88-46DD-B809-3A5416190837}" type="datetime1">
              <a:rPr lang="tr-TR" noProof="0" smtClean="0"/>
              <a:t>29.11.2019</a:t>
            </a:fld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Serbest 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0" name="Satır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1" name="Serbest 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2" name="Serbest 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3" name="Serbest 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4" name="Serbest 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5" name="Serbest 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6" name="Serbest 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7" name="Serbest 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B5813A-BF99-4765-9D5A-1AC2D361BCB8}" type="datetime1">
              <a:rPr lang="tr-TR" noProof="0" smtClean="0"/>
              <a:t>29.11.2019</a:t>
            </a:fld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 62" descr="Slaydın sağ tarafında tek bir çiçek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Serbest 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9" name="Satır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0" name="Serbest 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1" name="Serbest 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2" name="Serbest 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3" name="Serbest 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6" name="Serbest 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7" name="Serbest 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8" name="Serbest 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grpSp>
        <p:nvGrpSpPr>
          <p:cNvPr id="62" name="Grup 61" descr="Slaydın sol tarafında bir çiçek grubu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Serbest 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0" name="Satır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1" name="Serbest 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2" name="Serbest 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3" name="Serbest Form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4" name="Serbest Form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5" name="Serbest Form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6" name="Serbest Form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7" name="Satır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8" name="Serbest Form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9" name="Serbest Form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0" name="Serbest Form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1" name="Serbest Form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2" name="Serbest Form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3" name="Serbest Form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4" name="Serbest Form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5" name="Serbest Form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6" name="Satır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7" name="Serbest Form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grpSp>
          <p:nvGrpSpPr>
            <p:cNvPr id="28" name="Grup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Serbest Form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0" name="Serbest Form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2" name="Serbest Form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3" name="Serbest Form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4" name="Serbest Form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5" name="Serbest 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6" name="Serbest 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7" name="Serbest 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5" name="Serbest 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grpSp>
          <p:nvGrpSpPr>
            <p:cNvPr id="49" name="Grup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Serbest 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51" name="Satır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52" name="Serbest 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53" name="Serbest 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54" name="Serbest 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55" name="Ov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tr-TR" noProof="0" dirty="0"/>
              </a:p>
            </p:txBody>
          </p:sp>
        </p:grpSp>
        <p:grpSp>
          <p:nvGrpSpPr>
            <p:cNvPr id="56" name="Grup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Serbest Form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58" name="Serbest 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59" name="Serbest 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60" name="Serbest 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61" name="Serbest 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tr-TR" noProof="0" dirty="0"/>
              </a:p>
            </p:txBody>
          </p:sp>
        </p:grpSp>
      </p:grp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E9AD596-55A6-494A-BDD0-6BD76EA163EB}" type="datetime1">
              <a:rPr lang="tr-TR" noProof="0" smtClean="0"/>
              <a:t>29.11.2019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84FD59D-33F1-4A76-843D-E67207CAFE54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tr-TR" altLang="tr-TR" sz="6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Çocuk </a:t>
            </a:r>
            <a:r>
              <a:rPr lang="tr-TR" altLang="tr-TR" sz="6000" b="1" dirty="0">
                <a:solidFill>
                  <a:srgbClr val="FF0000"/>
                </a:solidFill>
                <a:latin typeface="Cambria" panose="02040503050406030204" pitchFamily="18" charset="0"/>
              </a:rPr>
              <a:t>İhmali ve </a:t>
            </a:r>
            <a:r>
              <a:rPr lang="tr-TR" altLang="tr-TR" sz="6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İstismarı</a:t>
            </a:r>
            <a:endParaRPr lang="tr-TR" sz="6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tr-TR" dirty="0" smtClean="0">
              <a:solidFill>
                <a:srgbClr val="FF0000"/>
              </a:solidFill>
            </a:endParaRPr>
          </a:p>
          <a:p>
            <a:pPr rtl="0"/>
            <a:r>
              <a:rPr lang="tr-TR" sz="3200" b="1" dirty="0" smtClean="0">
                <a:solidFill>
                  <a:srgbClr val="FF0000"/>
                </a:solidFill>
              </a:rPr>
              <a:t>VELİ BİLGİLENDİRME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effectLst>
            <a:softEdge rad="12700"/>
          </a:effectLst>
        </p:spPr>
        <p:txBody>
          <a:bodyPr rtlCol="0">
            <a:normAutofit fontScale="90000"/>
          </a:bodyPr>
          <a:lstStyle/>
          <a:p>
            <a:pPr rtl="0"/>
            <a:r>
              <a:rPr lang="tr-TR" dirty="0" smtClean="0"/>
              <a:t>TÜİK Verilerine Göre Türkiye’de 11 yaş altı Cinsel Suç Mağduru Çocukların Yıllara Dağılımı</a:t>
            </a:r>
            <a:endParaRPr lang="tr-TR" dirty="0"/>
          </a:p>
        </p:txBody>
      </p:sp>
      <p:graphicFrame>
        <p:nvGraphicFramePr>
          <p:cNvPr id="6" name="İçerik Yer Tutucusu 5" descr="4 kategori için 3 serinin değerlerini gösteren kümelenmiş sütun grafik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381275"/>
              </p:ext>
            </p:extLst>
          </p:nvPr>
        </p:nvGraphicFramePr>
        <p:xfrm>
          <a:off x="1451264" y="1931411"/>
          <a:ext cx="9144000" cy="438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5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CİNSEL </a:t>
            </a:r>
            <a:r>
              <a:rPr lang="tr-TR" dirty="0">
                <a:solidFill>
                  <a:srgbClr val="FF0000"/>
                </a:solidFill>
              </a:rPr>
              <a:t>İSTİSMAR  MAĞDURLARININ  YAŞA </a:t>
            </a:r>
            <a:r>
              <a:rPr lang="tr-TR" dirty="0" smtClean="0">
                <a:solidFill>
                  <a:srgbClr val="FF0000"/>
                </a:solidFill>
              </a:rPr>
              <a:t>GÖRE  DAĞILIMI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500" b="1" kern="0" spc="-430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%</a:t>
            </a:r>
            <a:r>
              <a:rPr lang="tr-TR" sz="2500" b="1" kern="0" spc="5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30’</a:t>
            </a:r>
            <a:r>
              <a:rPr lang="tr-TR" sz="2500" b="1" kern="0" spc="-30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unu</a:t>
            </a:r>
            <a:r>
              <a:rPr lang="tr-TR" sz="2500" b="1" kern="0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n	</a:t>
            </a:r>
            <a:r>
              <a:rPr lang="tr-TR" sz="2500" b="1" kern="0" spc="5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2</a:t>
            </a:r>
            <a:r>
              <a:rPr lang="tr-TR" sz="2500" b="1" kern="0" spc="-35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-</a:t>
            </a:r>
            <a:r>
              <a:rPr lang="tr-TR" sz="2500" b="1" kern="0" spc="5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5</a:t>
            </a:r>
            <a:r>
              <a:rPr lang="tr-TR" sz="2500" b="1" kern="0" dirty="0" smtClean="0">
                <a:solidFill>
                  <a:prstClr val="black"/>
                </a:solidFill>
                <a:latin typeface="Arial"/>
                <a:ea typeface="+mj-ea"/>
                <a:cs typeface="Arial"/>
              </a:rPr>
              <a:t>,</a:t>
            </a:r>
          </a:p>
          <a:p>
            <a:r>
              <a:rPr lang="tr-TR" sz="2500" b="1" spc="-55" dirty="0" smtClean="0">
                <a:solidFill>
                  <a:prstClr val="black"/>
                </a:solidFill>
                <a:latin typeface="Arial"/>
                <a:cs typeface="Arial"/>
              </a:rPr>
              <a:t>%</a:t>
            </a:r>
            <a:r>
              <a:rPr lang="tr-TR" sz="2500" b="1" spc="-55" dirty="0">
                <a:solidFill>
                  <a:prstClr val="black"/>
                </a:solidFill>
                <a:latin typeface="Arial"/>
                <a:cs typeface="Arial"/>
              </a:rPr>
              <a:t>40’ının	</a:t>
            </a:r>
            <a:r>
              <a:rPr lang="tr-TR" sz="2500" b="1" spc="-5" dirty="0">
                <a:solidFill>
                  <a:prstClr val="black"/>
                </a:solidFill>
                <a:latin typeface="Arial"/>
                <a:cs typeface="Arial"/>
              </a:rPr>
              <a:t>6-10</a:t>
            </a:r>
            <a:r>
              <a:rPr lang="tr-TR" sz="2500" b="1" spc="-5" dirty="0" smtClean="0">
                <a:solidFill>
                  <a:prstClr val="black"/>
                </a:solidFill>
                <a:latin typeface="Arial"/>
                <a:cs typeface="Arial"/>
              </a:rPr>
              <a:t>,</a:t>
            </a:r>
            <a:endParaRPr lang="tr-TR" sz="25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lang="tr-TR" sz="2500" b="1" spc="-65" dirty="0" smtClean="0">
                <a:solidFill>
                  <a:prstClr val="black"/>
                </a:solidFill>
                <a:latin typeface="Arial"/>
                <a:cs typeface="Arial"/>
              </a:rPr>
              <a:t>%</a:t>
            </a:r>
            <a:r>
              <a:rPr lang="tr-TR" sz="2500" b="1" spc="-65" dirty="0">
                <a:solidFill>
                  <a:prstClr val="black"/>
                </a:solidFill>
                <a:latin typeface="Arial"/>
                <a:cs typeface="Arial"/>
              </a:rPr>
              <a:t>30’unun	</a:t>
            </a:r>
            <a:r>
              <a:rPr lang="tr-TR" sz="2500" b="1" spc="-50" dirty="0">
                <a:solidFill>
                  <a:prstClr val="black"/>
                </a:solidFill>
                <a:latin typeface="Arial"/>
                <a:cs typeface="Arial"/>
              </a:rPr>
              <a:t>11 </a:t>
            </a:r>
            <a:r>
              <a:rPr lang="tr-TR" sz="2500" b="1" spc="-5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tr-TR" sz="2500" b="1" spc="-1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500" b="1" dirty="0" smtClean="0">
                <a:solidFill>
                  <a:prstClr val="black"/>
                </a:solidFill>
                <a:latin typeface="Arial"/>
                <a:cs typeface="Arial"/>
              </a:rPr>
              <a:t>17</a:t>
            </a:r>
            <a:endParaRPr lang="tr-TR" sz="25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45720" indent="0">
              <a:buNone/>
            </a:pPr>
            <a:r>
              <a:rPr lang="tr-TR" sz="2500" spc="-80" dirty="0" smtClean="0">
                <a:solidFill>
                  <a:prstClr val="black"/>
                </a:solidFill>
                <a:latin typeface="Arial"/>
                <a:cs typeface="Arial"/>
              </a:rPr>
              <a:t>yaş </a:t>
            </a:r>
            <a:r>
              <a:rPr lang="tr-TR" sz="2500" spc="-15" dirty="0">
                <a:solidFill>
                  <a:prstClr val="black"/>
                </a:solidFill>
                <a:latin typeface="Arial"/>
                <a:cs typeface="Arial"/>
              </a:rPr>
              <a:t>grubunda </a:t>
            </a:r>
            <a:r>
              <a:rPr lang="tr-TR" sz="2500" spc="5" dirty="0">
                <a:solidFill>
                  <a:prstClr val="black"/>
                </a:solidFill>
                <a:latin typeface="Arial"/>
                <a:cs typeface="Arial"/>
              </a:rPr>
              <a:t>olduğu</a:t>
            </a:r>
            <a:r>
              <a:rPr lang="tr-TR" sz="2500" spc="-5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500" spc="10" dirty="0">
                <a:solidFill>
                  <a:prstClr val="black"/>
                </a:solidFill>
                <a:latin typeface="Arial"/>
                <a:cs typeface="Arial"/>
              </a:rPr>
              <a:t>görülmektedir</a:t>
            </a:r>
            <a:r>
              <a:rPr lang="tr-TR" sz="2500" spc="1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45720" indent="0">
              <a:buNone/>
            </a:pPr>
            <a:endParaRPr lang="tr-TR" sz="2500" dirty="0"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lang="tr-TR" dirty="0">
                <a:solidFill>
                  <a:schemeClr val="tx2"/>
                </a:solidFill>
              </a:rPr>
              <a:t>OLGULARIN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%</a:t>
            </a:r>
            <a:r>
              <a:rPr lang="tr-TR" smtClean="0">
                <a:solidFill>
                  <a:srgbClr val="FF0000"/>
                </a:solidFill>
              </a:rPr>
              <a:t>70'</a:t>
            </a:r>
            <a:r>
              <a:rPr lang="tr-TR" smtClean="0">
                <a:solidFill>
                  <a:schemeClr val="tx2"/>
                </a:solidFill>
              </a:rPr>
              <a:t>İNİ</a:t>
            </a:r>
            <a:r>
              <a:rPr lang="tr-TR" smtClean="0">
                <a:solidFill>
                  <a:srgbClr val="FF0000"/>
                </a:solidFill>
              </a:rPr>
              <a:t> </a:t>
            </a:r>
            <a:r>
              <a:rPr lang="tr-TR" smtClean="0">
                <a:solidFill>
                  <a:schemeClr val="tx2"/>
                </a:solidFill>
              </a:rPr>
              <a:t>KÜÇÜK YAŞ </a:t>
            </a:r>
            <a:r>
              <a:rPr lang="tr-TR" dirty="0">
                <a:solidFill>
                  <a:schemeClr val="tx2"/>
                </a:solidFill>
              </a:rPr>
              <a:t>GRUBU  OLUŞTURMAKTADIR.</a:t>
            </a:r>
          </a:p>
          <a:p>
            <a:pPr marL="45720" indent="0">
              <a:buNone/>
            </a:pPr>
            <a:r>
              <a:rPr lang="tr-TR" dirty="0"/>
              <a:t>(</a:t>
            </a:r>
            <a:r>
              <a:rPr lang="tr-TR" dirty="0">
                <a:solidFill>
                  <a:schemeClr val="tx2"/>
                </a:solidFill>
              </a:rPr>
              <a:t>Can ve ark.,2010)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302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>
          <a:xfrm>
            <a:off x="1236517" y="1011381"/>
            <a:ext cx="4389120" cy="1077192"/>
          </a:xfrm>
        </p:spPr>
        <p:txBody>
          <a:bodyPr rtlCol="0">
            <a:normAutofit/>
          </a:bodyPr>
          <a:lstStyle/>
          <a:p>
            <a:pPr algn="ctr" rtl="0"/>
            <a:r>
              <a:rPr lang="tr-TR" sz="2000" b="1" dirty="0" smtClean="0"/>
              <a:t>CİNSEL İSTİSMARCILARIN </a:t>
            </a:r>
          </a:p>
          <a:p>
            <a:pPr algn="ctr" rtl="0"/>
            <a:endParaRPr lang="tr-TR" sz="2000" b="1" dirty="0"/>
          </a:p>
          <a:p>
            <a:pPr algn="ctr" rtl="0"/>
            <a:r>
              <a:rPr lang="tr-TR" sz="2000" b="1" dirty="0" smtClean="0"/>
              <a:t>YAKINLIK DERECELERİ</a:t>
            </a:r>
            <a:endParaRPr lang="tr-TR" sz="2000" b="1" dirty="0"/>
          </a:p>
        </p:txBody>
      </p:sp>
      <p:sp>
        <p:nvSpPr>
          <p:cNvPr id="9" name="Metin Yer Tutucusu 8"/>
          <p:cNvSpPr>
            <a:spLocks noGrp="1"/>
          </p:cNvSpPr>
          <p:nvPr>
            <p:ph type="body" sz="quarter" idx="3"/>
          </p:nvPr>
        </p:nvSpPr>
        <p:spPr>
          <a:xfrm>
            <a:off x="6278880" y="1011381"/>
            <a:ext cx="4389120" cy="1077193"/>
          </a:xfrm>
        </p:spPr>
        <p:txBody>
          <a:bodyPr rtlCol="0">
            <a:normAutofit/>
          </a:bodyPr>
          <a:lstStyle/>
          <a:p>
            <a:pPr algn="ctr" rtl="0"/>
            <a:r>
              <a:rPr lang="tr-TR" sz="2000" b="1" dirty="0" smtClean="0"/>
              <a:t>CİNSEL İSTİSMARIN      BİLDİRİMİ</a:t>
            </a:r>
            <a:endParaRPr lang="tr-TR" sz="20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27000" indent="0">
              <a:lnSpc>
                <a:spcPct val="100000"/>
              </a:lnSpc>
              <a:spcBef>
                <a:spcPts val="800"/>
              </a:spcBef>
              <a:buNone/>
            </a:pPr>
            <a:endParaRPr lang="tr-TR" dirty="0">
              <a:latin typeface="Arial"/>
              <a:cs typeface="Arial"/>
            </a:endParaRPr>
          </a:p>
          <a:p>
            <a:endParaRPr lang="tr-TR" dirty="0"/>
          </a:p>
        </p:txBody>
      </p:sp>
      <p:sp>
        <p:nvSpPr>
          <p:cNvPr id="11" name="Bulut Belirtme Çizgisi 10"/>
          <p:cNvSpPr/>
          <p:nvPr/>
        </p:nvSpPr>
        <p:spPr>
          <a:xfrm>
            <a:off x="1236517" y="2588106"/>
            <a:ext cx="4073235" cy="2981423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1918856" y="3508245"/>
            <a:ext cx="2784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% 12 yabancı</a:t>
            </a:r>
          </a:p>
          <a:p>
            <a:r>
              <a:rPr lang="tr-TR" sz="2800" b="1" dirty="0" smtClean="0"/>
              <a:t>% 88 tanıdık</a:t>
            </a:r>
            <a:endParaRPr lang="tr-TR" sz="2800" b="1" dirty="0"/>
          </a:p>
        </p:txBody>
      </p:sp>
      <p:sp>
        <p:nvSpPr>
          <p:cNvPr id="14" name="Bulut Belirtme Çizgisi 13"/>
          <p:cNvSpPr/>
          <p:nvPr/>
        </p:nvSpPr>
        <p:spPr>
          <a:xfrm>
            <a:off x="6556663" y="2421466"/>
            <a:ext cx="4572000" cy="3127664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/>
          <p:cNvSpPr txBox="1"/>
          <p:nvPr/>
        </p:nvSpPr>
        <p:spPr>
          <a:xfrm>
            <a:off x="7304808" y="3380623"/>
            <a:ext cx="3363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Yaşanan vakaların % 10 ve % 15’ i bildirilmektedir.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5627" y="565653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tr-TR" sz="3600" dirty="0">
                <a:solidFill>
                  <a:srgbClr val="FF0000"/>
                </a:solidFill>
              </a:rPr>
              <a:t>ÇOCUK İHMAL  VE  İSTİRMARINDA  ROL </a:t>
            </a:r>
            <a:r>
              <a:rPr lang="tr-TR" sz="3600" dirty="0" smtClean="0">
                <a:solidFill>
                  <a:srgbClr val="FF0000"/>
                </a:solidFill>
              </a:rPr>
              <a:t>OYNAYAN  FAKTÖRLER</a:t>
            </a:r>
            <a:r>
              <a:rPr lang="tr-TR" sz="3600" dirty="0">
                <a:solidFill>
                  <a:srgbClr val="FF0000"/>
                </a:solidFill>
              </a:rPr>
              <a:t/>
            </a:r>
            <a:br>
              <a:rPr lang="tr-TR" sz="3600" dirty="0">
                <a:solidFill>
                  <a:srgbClr val="FF0000"/>
                </a:solidFill>
              </a:rPr>
            </a:br>
            <a:endParaRPr lang="tr-TR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800876"/>
              </p:ext>
            </p:extLst>
          </p:nvPr>
        </p:nvGraphicFramePr>
        <p:xfrm>
          <a:off x="1524000" y="1900238"/>
          <a:ext cx="9144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47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20145" y="457200"/>
            <a:ext cx="5895109" cy="1672937"/>
          </a:xfrm>
        </p:spPr>
        <p:txBody>
          <a:bodyPr rtlCol="0"/>
          <a:lstStyle/>
          <a:p>
            <a:r>
              <a:rPr lang="tr-TR" sz="3600" spc="-270" dirty="0" smtClean="0">
                <a:solidFill>
                  <a:schemeClr val="tx2"/>
                </a:solidFill>
                <a:latin typeface="Arial"/>
                <a:cs typeface="Arial"/>
              </a:rPr>
              <a:t>AİLE YAPISI VE </a:t>
            </a:r>
            <a:r>
              <a:rPr lang="tr-TR" sz="3600" spc="-295" dirty="0" smtClean="0">
                <a:solidFill>
                  <a:schemeClr val="tx2"/>
                </a:solidFill>
                <a:latin typeface="Arial"/>
                <a:cs typeface="Arial"/>
              </a:rPr>
              <a:t>Ö</a:t>
            </a:r>
            <a:r>
              <a:rPr lang="tr-TR" sz="3600" spc="-160" dirty="0" smtClean="0">
                <a:solidFill>
                  <a:schemeClr val="tx2"/>
                </a:solidFill>
                <a:latin typeface="Arial"/>
                <a:cs typeface="Arial"/>
              </a:rPr>
              <a:t>Z</a:t>
            </a:r>
            <a:r>
              <a:rPr lang="tr-TR" sz="3600" spc="-440" dirty="0" smtClean="0">
                <a:solidFill>
                  <a:schemeClr val="tx2"/>
                </a:solidFill>
                <a:latin typeface="Arial"/>
                <a:cs typeface="Arial"/>
              </a:rPr>
              <a:t>E</a:t>
            </a:r>
            <a:r>
              <a:rPr lang="tr-TR" sz="3600" spc="-180" dirty="0" smtClean="0">
                <a:solidFill>
                  <a:schemeClr val="tx2"/>
                </a:solidFill>
                <a:latin typeface="Arial"/>
                <a:cs typeface="Arial"/>
              </a:rPr>
              <a:t>LL</a:t>
            </a:r>
            <a:r>
              <a:rPr lang="tr-TR" sz="3600" spc="-190" dirty="0" smtClean="0">
                <a:solidFill>
                  <a:schemeClr val="tx2"/>
                </a:solidFill>
                <a:latin typeface="Arial"/>
                <a:cs typeface="Arial"/>
              </a:rPr>
              <a:t>İ</a:t>
            </a:r>
            <a:r>
              <a:rPr lang="tr-TR" sz="3600" spc="-340" dirty="0" smtClean="0">
                <a:solidFill>
                  <a:schemeClr val="tx2"/>
                </a:solidFill>
                <a:latin typeface="Arial"/>
                <a:cs typeface="Arial"/>
              </a:rPr>
              <a:t>K</a:t>
            </a:r>
            <a:r>
              <a:rPr lang="tr-TR" sz="3600" spc="-180" dirty="0" smtClean="0">
                <a:solidFill>
                  <a:schemeClr val="tx2"/>
                </a:solidFill>
                <a:latin typeface="Arial"/>
                <a:cs typeface="Arial"/>
              </a:rPr>
              <a:t>L</a:t>
            </a:r>
            <a:r>
              <a:rPr lang="tr-TR" sz="3600" spc="-440" dirty="0" smtClean="0">
                <a:solidFill>
                  <a:schemeClr val="tx2"/>
                </a:solidFill>
                <a:latin typeface="Arial"/>
                <a:cs typeface="Arial"/>
              </a:rPr>
              <a:t>E</a:t>
            </a:r>
            <a:r>
              <a:rPr lang="tr-TR" sz="3600" spc="-515" dirty="0" smtClean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lang="tr-TR" sz="3600" spc="-105" dirty="0" smtClean="0">
                <a:solidFill>
                  <a:schemeClr val="tx2"/>
                </a:solidFill>
                <a:latin typeface="Arial"/>
                <a:cs typeface="Arial"/>
              </a:rPr>
              <a:t>İ</a:t>
            </a:r>
            <a:r>
              <a:rPr lang="tr-TR" sz="3600" dirty="0">
                <a:latin typeface="Arial"/>
                <a:cs typeface="Arial"/>
              </a:rPr>
              <a:t/>
            </a:r>
            <a:br>
              <a:rPr lang="tr-TR" sz="3600" dirty="0">
                <a:latin typeface="Arial"/>
                <a:cs typeface="Arial"/>
              </a:rPr>
            </a:br>
            <a:endParaRPr lang="tr-TR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8275" y="1707317"/>
            <a:ext cx="3310415" cy="4548010"/>
          </a:xfrm>
          <a:prstGeom prst="rect">
            <a:avLst/>
          </a:prstGeom>
        </p:spPr>
      </p:pic>
      <p:sp>
        <p:nvSpPr>
          <p:cNvPr id="8" name="Metin Yer Tutucusu 7"/>
          <p:cNvSpPr>
            <a:spLocks noGrp="1"/>
          </p:cNvSpPr>
          <p:nvPr>
            <p:ph type="body" sz="half" idx="2"/>
          </p:nvPr>
        </p:nvSpPr>
        <p:spPr>
          <a:xfrm>
            <a:off x="5320145" y="1922318"/>
            <a:ext cx="5902037" cy="4333009"/>
          </a:xfrm>
        </p:spPr>
        <p:txBody>
          <a:bodyPr rtlCol="0"/>
          <a:lstStyle/>
          <a:p>
            <a:pPr marL="177800" lvl="0" indent="-165100">
              <a:lnSpc>
                <a:spcPct val="100000"/>
              </a:lnSpc>
              <a:spcBef>
                <a:spcPts val="840"/>
              </a:spcBef>
              <a:buClr>
                <a:srgbClr val="3FBAD2"/>
              </a:buClr>
              <a:buSzTx/>
              <a:buFontTx/>
              <a:buChar char="•"/>
              <a:tabLst>
                <a:tab pos="177800" algn="l"/>
              </a:tabLst>
            </a:pPr>
            <a:r>
              <a:rPr lang="tr-TR" sz="2400" spc="-15" dirty="0">
                <a:solidFill>
                  <a:prstClr val="black"/>
                </a:solidFill>
                <a:latin typeface="Arial"/>
                <a:cs typeface="Arial"/>
              </a:rPr>
              <a:t>Kişilik</a:t>
            </a:r>
            <a:r>
              <a:rPr lang="tr-TR" sz="2400" spc="-1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400" spc="-65" dirty="0">
                <a:solidFill>
                  <a:prstClr val="black"/>
                </a:solidFill>
                <a:latin typeface="Arial"/>
                <a:cs typeface="Arial"/>
              </a:rPr>
              <a:t>yapısı</a:t>
            </a:r>
            <a:endParaRPr lang="tr-TR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7800" lvl="0" indent="-165100">
              <a:lnSpc>
                <a:spcPct val="100000"/>
              </a:lnSpc>
              <a:spcBef>
                <a:spcPts val="740"/>
              </a:spcBef>
              <a:buClr>
                <a:srgbClr val="3FBAD2"/>
              </a:buClr>
              <a:buSzTx/>
              <a:buFontTx/>
              <a:buChar char="•"/>
              <a:tabLst>
                <a:tab pos="177800" algn="l"/>
              </a:tabLst>
            </a:pPr>
            <a:r>
              <a:rPr lang="tr-TR" sz="2400" spc="-40" dirty="0">
                <a:solidFill>
                  <a:prstClr val="black"/>
                </a:solidFill>
                <a:latin typeface="Arial"/>
                <a:cs typeface="Arial"/>
              </a:rPr>
              <a:t>Madde</a:t>
            </a:r>
            <a:r>
              <a:rPr lang="tr-TR" sz="2400" spc="-2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400" spc="-30" dirty="0">
                <a:solidFill>
                  <a:prstClr val="black"/>
                </a:solidFill>
                <a:latin typeface="Arial"/>
                <a:cs typeface="Arial"/>
              </a:rPr>
              <a:t>bağımlılığı</a:t>
            </a:r>
            <a:endParaRPr lang="tr-TR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7800" marR="114935" lvl="0" indent="-165100">
              <a:lnSpc>
                <a:spcPts val="1900"/>
              </a:lnSpc>
              <a:spcBef>
                <a:spcPts val="1020"/>
              </a:spcBef>
              <a:buClr>
                <a:srgbClr val="3FBAD2"/>
              </a:buClr>
              <a:buSzTx/>
              <a:buFontTx/>
              <a:buChar char="•"/>
              <a:tabLst>
                <a:tab pos="177800" algn="l"/>
              </a:tabLst>
            </a:pPr>
            <a:r>
              <a:rPr lang="tr-TR" sz="2400" spc="-30" dirty="0">
                <a:solidFill>
                  <a:prstClr val="black"/>
                </a:solidFill>
                <a:latin typeface="Arial"/>
                <a:cs typeface="Arial"/>
              </a:rPr>
              <a:t>Çocukluklarında</a:t>
            </a:r>
            <a:r>
              <a:rPr lang="tr-TR" sz="2400" spc="-2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400" spc="-30" dirty="0">
                <a:solidFill>
                  <a:prstClr val="black"/>
                </a:solidFill>
                <a:latin typeface="Arial"/>
                <a:cs typeface="Arial"/>
              </a:rPr>
              <a:t>kendilerine</a:t>
            </a:r>
            <a:r>
              <a:rPr lang="tr-TR" sz="2400" spc="-2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400" spc="40" dirty="0">
                <a:solidFill>
                  <a:prstClr val="black"/>
                </a:solidFill>
                <a:latin typeface="Arial"/>
                <a:cs typeface="Arial"/>
              </a:rPr>
              <a:t>kötü  </a:t>
            </a:r>
            <a:r>
              <a:rPr lang="tr-TR" sz="2400" spc="-60" dirty="0">
                <a:solidFill>
                  <a:prstClr val="black"/>
                </a:solidFill>
                <a:latin typeface="Arial"/>
                <a:cs typeface="Arial"/>
              </a:rPr>
              <a:t>davranış</a:t>
            </a:r>
            <a:endParaRPr lang="tr-TR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7800" lvl="0" indent="-165100">
              <a:lnSpc>
                <a:spcPct val="100000"/>
              </a:lnSpc>
              <a:spcBef>
                <a:spcPts val="820"/>
              </a:spcBef>
              <a:buClr>
                <a:srgbClr val="3FBAD2"/>
              </a:buClr>
              <a:buSzTx/>
              <a:buFontTx/>
              <a:buChar char="•"/>
              <a:tabLst>
                <a:tab pos="177800" algn="l"/>
              </a:tabLst>
            </a:pPr>
            <a:r>
              <a:rPr lang="tr-TR" sz="2400" spc="-105" dirty="0">
                <a:solidFill>
                  <a:prstClr val="black"/>
                </a:solidFill>
                <a:latin typeface="Arial"/>
                <a:cs typeface="Arial"/>
              </a:rPr>
              <a:t>Genç</a:t>
            </a:r>
            <a:r>
              <a:rPr lang="tr-TR" sz="2400" spc="-2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400" spc="-40" dirty="0">
                <a:solidFill>
                  <a:prstClr val="black"/>
                </a:solidFill>
                <a:latin typeface="Arial"/>
                <a:cs typeface="Arial"/>
              </a:rPr>
              <a:t>deneyimsiz</a:t>
            </a:r>
            <a:r>
              <a:rPr lang="tr-TR" sz="2400" spc="-2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400" spc="-50" dirty="0">
                <a:solidFill>
                  <a:prstClr val="black"/>
                </a:solidFill>
                <a:latin typeface="Arial"/>
                <a:cs typeface="Arial"/>
              </a:rPr>
              <a:t>anne</a:t>
            </a:r>
            <a:r>
              <a:rPr lang="tr-TR" sz="2400" spc="-2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400" spc="-50" dirty="0">
                <a:solidFill>
                  <a:prstClr val="black"/>
                </a:solidFill>
                <a:latin typeface="Arial"/>
                <a:cs typeface="Arial"/>
              </a:rPr>
              <a:t>baba</a:t>
            </a:r>
            <a:r>
              <a:rPr lang="tr-TR" sz="2400" spc="-2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400" dirty="0">
                <a:solidFill>
                  <a:prstClr val="black"/>
                </a:solidFill>
                <a:latin typeface="Arial"/>
                <a:cs typeface="Arial"/>
              </a:rPr>
              <a:t>olma</a:t>
            </a:r>
          </a:p>
          <a:p>
            <a:pPr marL="177800" marR="556895" lvl="0" indent="-165100">
              <a:lnSpc>
                <a:spcPts val="1900"/>
              </a:lnSpc>
              <a:spcBef>
                <a:spcPts val="1020"/>
              </a:spcBef>
              <a:buClr>
                <a:srgbClr val="3FBAD2"/>
              </a:buClr>
              <a:buSzTx/>
              <a:buFontTx/>
              <a:buChar char="•"/>
              <a:tabLst>
                <a:tab pos="177800" algn="l"/>
              </a:tabLst>
            </a:pPr>
            <a:r>
              <a:rPr lang="tr-TR" sz="2400" spc="-20" dirty="0">
                <a:solidFill>
                  <a:prstClr val="black"/>
                </a:solidFill>
                <a:latin typeface="Arial"/>
                <a:cs typeface="Arial"/>
              </a:rPr>
              <a:t>Çocuktan, </a:t>
            </a:r>
            <a:r>
              <a:rPr lang="tr-TR" sz="2400" spc="-50" dirty="0">
                <a:solidFill>
                  <a:prstClr val="black"/>
                </a:solidFill>
                <a:latin typeface="Arial"/>
                <a:cs typeface="Arial"/>
              </a:rPr>
              <a:t>gerçekçi</a:t>
            </a:r>
            <a:r>
              <a:rPr lang="tr-TR" sz="2400" spc="-4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400" spc="-20" dirty="0">
                <a:solidFill>
                  <a:prstClr val="black"/>
                </a:solidFill>
                <a:latin typeface="Arial"/>
                <a:cs typeface="Arial"/>
              </a:rPr>
              <a:t>olmayan  </a:t>
            </a:r>
            <a:r>
              <a:rPr lang="tr-TR" sz="2400" spc="15" dirty="0">
                <a:solidFill>
                  <a:prstClr val="black"/>
                </a:solidFill>
                <a:latin typeface="Arial"/>
                <a:cs typeface="Arial"/>
              </a:rPr>
              <a:t>beklenti</a:t>
            </a:r>
            <a:endParaRPr lang="tr-TR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7800" lvl="0" indent="-165100">
              <a:lnSpc>
                <a:spcPct val="100000"/>
              </a:lnSpc>
              <a:spcBef>
                <a:spcPts val="720"/>
              </a:spcBef>
              <a:buClr>
                <a:srgbClr val="3FBAD2"/>
              </a:buClr>
              <a:buSzTx/>
              <a:buFontTx/>
              <a:buChar char="•"/>
              <a:tabLst>
                <a:tab pos="177800" algn="l"/>
              </a:tabLst>
            </a:pPr>
            <a:r>
              <a:rPr lang="tr-TR" sz="2400" spc="-95" dirty="0">
                <a:solidFill>
                  <a:prstClr val="black"/>
                </a:solidFill>
                <a:latin typeface="Arial"/>
                <a:cs typeface="Arial"/>
              </a:rPr>
              <a:t>Tek</a:t>
            </a:r>
            <a:r>
              <a:rPr lang="tr-TR" sz="2400" spc="-2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400" spc="-50" dirty="0">
                <a:solidFill>
                  <a:prstClr val="black"/>
                </a:solidFill>
                <a:latin typeface="Arial"/>
                <a:cs typeface="Arial"/>
              </a:rPr>
              <a:t>ebeveyn</a:t>
            </a:r>
            <a:endParaRPr lang="tr-TR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7800" lvl="0" indent="-165100">
              <a:lnSpc>
                <a:spcPct val="100000"/>
              </a:lnSpc>
              <a:spcBef>
                <a:spcPts val="840"/>
              </a:spcBef>
              <a:buClr>
                <a:srgbClr val="3FBAD2"/>
              </a:buClr>
              <a:buSzTx/>
              <a:buFontTx/>
              <a:buChar char="•"/>
              <a:tabLst>
                <a:tab pos="177800" algn="l"/>
              </a:tabLst>
            </a:pPr>
            <a:r>
              <a:rPr lang="tr-TR" sz="2400" spc="-60" dirty="0">
                <a:solidFill>
                  <a:prstClr val="black"/>
                </a:solidFill>
                <a:latin typeface="Arial"/>
                <a:cs typeface="Arial"/>
              </a:rPr>
              <a:t>Boşanma</a:t>
            </a:r>
            <a:endParaRPr lang="tr-TR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7800" lvl="0" indent="-165100">
              <a:lnSpc>
                <a:spcPct val="100000"/>
              </a:lnSpc>
              <a:spcBef>
                <a:spcPts val="740"/>
              </a:spcBef>
              <a:buClr>
                <a:srgbClr val="3FBAD2"/>
              </a:buClr>
              <a:buSzTx/>
              <a:buFontTx/>
              <a:buChar char="•"/>
              <a:tabLst>
                <a:tab pos="177800" algn="l"/>
              </a:tabLst>
            </a:pPr>
            <a:r>
              <a:rPr lang="tr-TR" sz="2400" dirty="0">
                <a:solidFill>
                  <a:prstClr val="black"/>
                </a:solidFill>
                <a:latin typeface="Arial"/>
                <a:cs typeface="Arial"/>
              </a:rPr>
              <a:t>Evlilik</a:t>
            </a:r>
            <a:r>
              <a:rPr lang="tr-TR" sz="2400" spc="-4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400" spc="-65" dirty="0">
                <a:solidFill>
                  <a:prstClr val="black"/>
                </a:solidFill>
                <a:latin typeface="Arial"/>
                <a:cs typeface="Arial"/>
              </a:rPr>
              <a:t>dışı </a:t>
            </a:r>
            <a:r>
              <a:rPr lang="tr-TR" sz="2400" spc="5" dirty="0">
                <a:solidFill>
                  <a:prstClr val="black"/>
                </a:solidFill>
                <a:latin typeface="Arial"/>
                <a:cs typeface="Arial"/>
              </a:rPr>
              <a:t>ilişki</a:t>
            </a:r>
            <a:endParaRPr lang="tr-TR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7800" lvl="0" indent="-165100">
              <a:lnSpc>
                <a:spcPct val="100000"/>
              </a:lnSpc>
              <a:spcBef>
                <a:spcPts val="840"/>
              </a:spcBef>
              <a:buClr>
                <a:srgbClr val="3FBAD2"/>
              </a:buClr>
              <a:buSzTx/>
              <a:buFontTx/>
              <a:buChar char="•"/>
              <a:tabLst>
                <a:tab pos="177800" algn="l"/>
              </a:tabLst>
            </a:pPr>
            <a:r>
              <a:rPr lang="tr-TR" sz="2400" spc="10" dirty="0">
                <a:solidFill>
                  <a:prstClr val="black"/>
                </a:solidFill>
                <a:latin typeface="Arial"/>
                <a:cs typeface="Arial"/>
              </a:rPr>
              <a:t>Dürtü</a:t>
            </a:r>
            <a:r>
              <a:rPr lang="tr-TR" sz="2400" spc="-1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400" spc="-40" dirty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lang="tr-TR" sz="2400" spc="-2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400" dirty="0">
                <a:solidFill>
                  <a:prstClr val="black"/>
                </a:solidFill>
                <a:latin typeface="Arial"/>
                <a:cs typeface="Arial"/>
              </a:rPr>
              <a:t>öfke</a:t>
            </a:r>
            <a:r>
              <a:rPr lang="tr-TR" sz="2400" spc="-2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400" spc="30" dirty="0">
                <a:solidFill>
                  <a:prstClr val="black"/>
                </a:solidFill>
                <a:latin typeface="Arial"/>
                <a:cs typeface="Arial"/>
              </a:rPr>
              <a:t>kontrolü</a:t>
            </a:r>
            <a:r>
              <a:rPr lang="tr-TR" sz="2400" spc="-1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400" spc="-10" dirty="0">
                <a:solidFill>
                  <a:prstClr val="black"/>
                </a:solidFill>
                <a:latin typeface="Arial"/>
                <a:cs typeface="Arial"/>
              </a:rPr>
              <a:t>yetersizliği</a:t>
            </a:r>
            <a:endParaRPr lang="tr-TR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rt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9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62945" y="526473"/>
            <a:ext cx="6951518" cy="1302327"/>
          </a:xfrm>
        </p:spPr>
        <p:txBody>
          <a:bodyPr/>
          <a:lstStyle/>
          <a:p>
            <a:r>
              <a:rPr lang="tr-TR" sz="3600" spc="-515" dirty="0" smtClean="0">
                <a:solidFill>
                  <a:schemeClr val="tx2"/>
                </a:solidFill>
                <a:latin typeface="Arial"/>
                <a:cs typeface="Arial"/>
              </a:rPr>
              <a:t>Ç</a:t>
            </a:r>
            <a:r>
              <a:rPr lang="tr-TR" sz="3600" spc="-295" dirty="0" smtClean="0">
                <a:solidFill>
                  <a:schemeClr val="tx2"/>
                </a:solidFill>
                <a:latin typeface="Arial"/>
                <a:cs typeface="Arial"/>
              </a:rPr>
              <a:t>O</a:t>
            </a:r>
            <a:r>
              <a:rPr lang="tr-TR" sz="3600" spc="-515" dirty="0" smtClean="0">
                <a:solidFill>
                  <a:schemeClr val="tx2"/>
                </a:solidFill>
                <a:latin typeface="Arial"/>
                <a:cs typeface="Arial"/>
              </a:rPr>
              <a:t>C</a:t>
            </a:r>
            <a:r>
              <a:rPr lang="tr-TR" sz="3600" spc="-315" dirty="0" smtClean="0">
                <a:solidFill>
                  <a:schemeClr val="tx2"/>
                </a:solidFill>
                <a:latin typeface="Arial"/>
                <a:cs typeface="Arial"/>
              </a:rPr>
              <a:t>U</a:t>
            </a:r>
            <a:r>
              <a:rPr lang="tr-TR" sz="3600" spc="-340" dirty="0" smtClean="0">
                <a:solidFill>
                  <a:schemeClr val="tx2"/>
                </a:solidFill>
                <a:latin typeface="Arial"/>
                <a:cs typeface="Arial"/>
              </a:rPr>
              <a:t>K</a:t>
            </a:r>
            <a:r>
              <a:rPr lang="tr-TR" sz="3600" spc="-180" dirty="0" smtClean="0">
                <a:solidFill>
                  <a:schemeClr val="tx2"/>
                </a:solidFill>
                <a:latin typeface="Arial"/>
                <a:cs typeface="Arial"/>
              </a:rPr>
              <a:t>L</a:t>
            </a:r>
            <a:r>
              <a:rPr lang="tr-TR" sz="3600" spc="-240" dirty="0" smtClean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lang="tr-TR" sz="3600" spc="-515" dirty="0" smtClean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lang="tr-TR" sz="3600" spc="-190" dirty="0" smtClean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lang="tr-TR" sz="3600" spc="-50" dirty="0" smtClean="0">
                <a:solidFill>
                  <a:schemeClr val="tx2"/>
                </a:solidFill>
                <a:latin typeface="Arial"/>
                <a:cs typeface="Arial"/>
              </a:rPr>
              <a:t>N  </a:t>
            </a:r>
            <a:r>
              <a:rPr lang="tr-TR" sz="3600" spc="-275" dirty="0" smtClean="0">
                <a:solidFill>
                  <a:schemeClr val="tx2"/>
                </a:solidFill>
                <a:latin typeface="Arial"/>
                <a:cs typeface="Arial"/>
              </a:rPr>
              <a:t>ÖZELLİKLERİ</a:t>
            </a:r>
            <a:r>
              <a:rPr lang="tr-TR" sz="3600" dirty="0">
                <a:latin typeface="Arial"/>
                <a:cs typeface="Arial"/>
              </a:rPr>
              <a:t/>
            </a:r>
            <a:br>
              <a:rPr lang="tr-TR" sz="3600" dirty="0">
                <a:latin typeface="Arial"/>
                <a:cs typeface="Arial"/>
              </a:rPr>
            </a:b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789" y="1485900"/>
            <a:ext cx="3377477" cy="4456562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862945" y="1704109"/>
            <a:ext cx="6193952" cy="4456562"/>
          </a:xfrm>
        </p:spPr>
        <p:txBody>
          <a:bodyPr/>
          <a:lstStyle/>
          <a:p>
            <a:pPr marL="177800" lvl="0" indent="-165100">
              <a:lnSpc>
                <a:spcPct val="100000"/>
              </a:lnSpc>
              <a:spcBef>
                <a:spcPts val="100"/>
              </a:spcBef>
              <a:buClr>
                <a:srgbClr val="3FBAD2"/>
              </a:buClr>
              <a:buSzTx/>
              <a:buFontTx/>
              <a:buChar char="•"/>
              <a:tabLst>
                <a:tab pos="177800" algn="l"/>
              </a:tabLst>
            </a:pPr>
            <a:r>
              <a:rPr lang="tr-TR" sz="2400" dirty="0">
                <a:solidFill>
                  <a:prstClr val="black"/>
                </a:solidFill>
                <a:latin typeface="Arial"/>
                <a:cs typeface="Arial"/>
              </a:rPr>
              <a:t>Aile </a:t>
            </a:r>
            <a:r>
              <a:rPr lang="tr-TR" sz="2400" spc="5" dirty="0">
                <a:solidFill>
                  <a:prstClr val="black"/>
                </a:solidFill>
                <a:latin typeface="Arial"/>
                <a:cs typeface="Arial"/>
              </a:rPr>
              <a:t>içi</a:t>
            </a:r>
            <a:r>
              <a:rPr lang="tr-TR" sz="2400" spc="-5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400" spc="-52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400" spc="-20" dirty="0" smtClean="0">
                <a:solidFill>
                  <a:prstClr val="black"/>
                </a:solidFill>
                <a:latin typeface="Arial"/>
                <a:cs typeface="Arial"/>
              </a:rPr>
              <a:t>şiddet</a:t>
            </a:r>
            <a:endParaRPr lang="tr-TR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3FBAD2"/>
              </a:buClr>
              <a:buSzTx/>
              <a:buFont typeface="Arial"/>
              <a:buChar char="•"/>
            </a:pPr>
            <a:endParaRPr lang="tr-TR" sz="2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77800" marR="5080" lvl="0" indent="-165100">
              <a:lnSpc>
                <a:spcPts val="2500"/>
              </a:lnSpc>
              <a:spcBef>
                <a:spcPts val="1830"/>
              </a:spcBef>
              <a:buClr>
                <a:srgbClr val="3FBAD2"/>
              </a:buClr>
              <a:buSzTx/>
              <a:buFontTx/>
              <a:buChar char="•"/>
              <a:tabLst>
                <a:tab pos="177800" algn="l"/>
              </a:tabLst>
            </a:pPr>
            <a:r>
              <a:rPr lang="tr-TR" sz="2400" spc="-30" dirty="0">
                <a:solidFill>
                  <a:prstClr val="black"/>
                </a:solidFill>
                <a:latin typeface="Arial"/>
                <a:cs typeface="Arial"/>
              </a:rPr>
              <a:t>Ailede </a:t>
            </a:r>
            <a:r>
              <a:rPr lang="tr-TR" sz="2400" spc="-5" dirty="0">
                <a:solidFill>
                  <a:prstClr val="black"/>
                </a:solidFill>
                <a:latin typeface="Arial"/>
                <a:cs typeface="Arial"/>
              </a:rPr>
              <a:t>fiziksel,</a:t>
            </a:r>
            <a:r>
              <a:rPr lang="tr-TR" sz="2400" spc="-4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400" spc="-60" dirty="0">
                <a:solidFill>
                  <a:prstClr val="black"/>
                </a:solidFill>
                <a:latin typeface="Arial"/>
                <a:cs typeface="Arial"/>
              </a:rPr>
              <a:t>ruhsal  </a:t>
            </a:r>
            <a:r>
              <a:rPr lang="tr-TR" sz="2400" spc="-35" dirty="0" smtClean="0">
                <a:solidFill>
                  <a:prstClr val="black"/>
                </a:solidFill>
                <a:latin typeface="Arial"/>
                <a:cs typeface="Arial"/>
              </a:rPr>
              <a:t>hastalık</a:t>
            </a:r>
          </a:p>
          <a:p>
            <a:pPr marL="177800" marR="5080" indent="-165100">
              <a:lnSpc>
                <a:spcPts val="2500"/>
              </a:lnSpc>
              <a:spcBef>
                <a:spcPts val="1830"/>
              </a:spcBef>
              <a:buClr>
                <a:srgbClr val="3FBAD2"/>
              </a:buClr>
              <a:buSzTx/>
              <a:buFontTx/>
              <a:buChar char="•"/>
              <a:tabLst>
                <a:tab pos="177800" algn="l"/>
              </a:tabLst>
            </a:pPr>
            <a:endParaRPr lang="tr-TR" sz="2400" spc="-55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177800" marR="5080" indent="-165100">
              <a:lnSpc>
                <a:spcPts val="2500"/>
              </a:lnSpc>
              <a:spcBef>
                <a:spcPts val="1830"/>
              </a:spcBef>
              <a:buClr>
                <a:srgbClr val="3FBAD2"/>
              </a:buClr>
              <a:buSzTx/>
              <a:buFontTx/>
              <a:buChar char="•"/>
              <a:tabLst>
                <a:tab pos="177800" algn="l"/>
              </a:tabLst>
            </a:pPr>
            <a:r>
              <a:rPr lang="tr-TR" sz="2400" spc="-55" dirty="0" smtClean="0">
                <a:solidFill>
                  <a:schemeClr val="tx2"/>
                </a:solidFill>
                <a:latin typeface="Arial"/>
                <a:cs typeface="Arial"/>
              </a:rPr>
              <a:t>Düşük</a:t>
            </a:r>
            <a:r>
              <a:rPr lang="tr-TR" sz="2400" spc="-390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45" dirty="0" err="1" smtClean="0">
                <a:solidFill>
                  <a:schemeClr val="tx2"/>
                </a:solidFill>
                <a:latin typeface="Arial"/>
                <a:cs typeface="Arial"/>
              </a:rPr>
              <a:t>sosyo</a:t>
            </a:r>
            <a:r>
              <a:rPr lang="tr-TR" sz="2400" spc="-45" dirty="0" smtClean="0">
                <a:solidFill>
                  <a:schemeClr val="tx2"/>
                </a:solidFill>
                <a:latin typeface="Arial"/>
                <a:cs typeface="Arial"/>
              </a:rPr>
              <a:t>-ekonomik  </a:t>
            </a:r>
            <a:r>
              <a:rPr lang="tr-TR" sz="2400" spc="-60" dirty="0" smtClean="0">
                <a:solidFill>
                  <a:schemeClr val="tx2"/>
                </a:solidFill>
                <a:latin typeface="Arial"/>
                <a:cs typeface="Arial"/>
              </a:rPr>
              <a:t>düzey</a:t>
            </a:r>
            <a:endParaRPr lang="tr-TR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77800" marR="5080" lvl="0" indent="-165100">
              <a:lnSpc>
                <a:spcPts val="2500"/>
              </a:lnSpc>
              <a:spcBef>
                <a:spcPts val="1830"/>
              </a:spcBef>
              <a:buClr>
                <a:srgbClr val="3FBAD2"/>
              </a:buClr>
              <a:buSzTx/>
              <a:buFontTx/>
              <a:buChar char="•"/>
              <a:tabLst>
                <a:tab pos="177800" algn="l"/>
              </a:tabLst>
            </a:pPr>
            <a:endParaRPr lang="tr-TR" sz="24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77800" marR="5080" lvl="0" indent="-165100">
              <a:lnSpc>
                <a:spcPts val="2500"/>
              </a:lnSpc>
              <a:spcBef>
                <a:spcPts val="1830"/>
              </a:spcBef>
              <a:buClr>
                <a:srgbClr val="3FBAD2"/>
              </a:buClr>
              <a:buSzTx/>
              <a:buFontTx/>
              <a:buChar char="•"/>
              <a:tabLst>
                <a:tab pos="177800" algn="l"/>
              </a:tabLst>
            </a:pPr>
            <a:r>
              <a:rPr lang="tr-TR" sz="2400" dirty="0" smtClean="0">
                <a:solidFill>
                  <a:prstClr val="black"/>
                </a:solidFill>
                <a:latin typeface="Arial"/>
                <a:cs typeface="Arial"/>
              </a:rPr>
              <a:t>Üvey ebeveyn varlığı </a:t>
            </a:r>
            <a:endParaRPr lang="tr-TR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265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YAŞANILAN  ÇEVRENİN  ÖZELLİKLERİ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24000" y="1433945"/>
            <a:ext cx="9144000" cy="4800600"/>
          </a:xfrm>
        </p:spPr>
        <p:txBody>
          <a:bodyPr>
            <a:normAutofit fontScale="92500" lnSpcReduction="20000"/>
          </a:bodyPr>
          <a:lstStyle/>
          <a:p>
            <a:pPr marL="177800" indent="-165100">
              <a:lnSpc>
                <a:spcPct val="150000"/>
              </a:lnSpc>
              <a:spcBef>
                <a:spcPts val="940"/>
              </a:spcBef>
              <a:buClr>
                <a:srgbClr val="3FBAD2"/>
              </a:buClr>
              <a:tabLst>
                <a:tab pos="177800" algn="l"/>
              </a:tabLst>
            </a:pPr>
            <a:r>
              <a:rPr lang="tr-TR" sz="2400" spc="5" dirty="0">
                <a:solidFill>
                  <a:schemeClr val="tx2"/>
                </a:solidFill>
                <a:latin typeface="Arial"/>
                <a:cs typeface="Arial"/>
              </a:rPr>
              <a:t>Oturulan</a:t>
            </a:r>
            <a:r>
              <a:rPr lang="tr-TR" sz="2400" spc="-204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40" dirty="0">
                <a:solidFill>
                  <a:schemeClr val="tx2"/>
                </a:solidFill>
                <a:latin typeface="Arial"/>
                <a:cs typeface="Arial"/>
              </a:rPr>
              <a:t>çevrenin</a:t>
            </a:r>
            <a:r>
              <a:rPr lang="tr-TR" sz="2400" spc="-204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5" dirty="0">
                <a:solidFill>
                  <a:schemeClr val="tx2"/>
                </a:solidFill>
                <a:latin typeface="Arial"/>
                <a:cs typeface="Arial"/>
              </a:rPr>
              <a:t>uygun</a:t>
            </a:r>
            <a:r>
              <a:rPr lang="tr-TR" sz="2400" spc="-204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50" dirty="0">
                <a:solidFill>
                  <a:schemeClr val="tx2"/>
                </a:solidFill>
                <a:latin typeface="Arial"/>
                <a:cs typeface="Arial"/>
              </a:rPr>
              <a:t>olmayışı</a:t>
            </a:r>
            <a:endParaRPr lang="tr-TR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266700" indent="-254000">
              <a:lnSpc>
                <a:spcPct val="150000"/>
              </a:lnSpc>
              <a:spcBef>
                <a:spcPts val="840"/>
              </a:spcBef>
              <a:buClr>
                <a:srgbClr val="3FBAD2"/>
              </a:buClr>
              <a:tabLst>
                <a:tab pos="266065" algn="l"/>
                <a:tab pos="266700" algn="l"/>
              </a:tabLst>
            </a:pPr>
            <a:r>
              <a:rPr lang="tr-TR" sz="2400" spc="15" dirty="0">
                <a:solidFill>
                  <a:schemeClr val="tx2"/>
                </a:solidFill>
                <a:latin typeface="Arial"/>
                <a:cs typeface="Arial"/>
              </a:rPr>
              <a:t>Kötü </a:t>
            </a:r>
            <a:r>
              <a:rPr lang="tr-TR" sz="2400" spc="30" dirty="0">
                <a:solidFill>
                  <a:schemeClr val="tx2"/>
                </a:solidFill>
                <a:latin typeface="Arial"/>
                <a:cs typeface="Arial"/>
              </a:rPr>
              <a:t>konut</a:t>
            </a:r>
            <a:r>
              <a:rPr lang="tr-TR" sz="2400" spc="-39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25" dirty="0">
                <a:solidFill>
                  <a:schemeClr val="tx2"/>
                </a:solidFill>
                <a:latin typeface="Arial"/>
                <a:cs typeface="Arial"/>
              </a:rPr>
              <a:t>koşulları</a:t>
            </a:r>
            <a:endParaRPr lang="tr-TR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254000" indent="-241300">
              <a:lnSpc>
                <a:spcPct val="150000"/>
              </a:lnSpc>
              <a:spcBef>
                <a:spcPts val="740"/>
              </a:spcBef>
              <a:buClr>
                <a:srgbClr val="3FBAD2"/>
              </a:buClr>
              <a:tabLst>
                <a:tab pos="253365" algn="l"/>
                <a:tab pos="254000" algn="l"/>
              </a:tabLst>
            </a:pPr>
            <a:r>
              <a:rPr lang="tr-TR" sz="2400" spc="-5" dirty="0">
                <a:solidFill>
                  <a:schemeClr val="tx2"/>
                </a:solidFill>
                <a:latin typeface="Arial"/>
                <a:cs typeface="Arial"/>
              </a:rPr>
              <a:t>Ailenin </a:t>
            </a:r>
            <a:r>
              <a:rPr lang="tr-TR" sz="2400" spc="-45" dirty="0">
                <a:solidFill>
                  <a:schemeClr val="tx2"/>
                </a:solidFill>
                <a:latin typeface="Arial"/>
                <a:cs typeface="Arial"/>
              </a:rPr>
              <a:t>sosyal</a:t>
            </a:r>
            <a:r>
              <a:rPr lang="tr-TR" sz="2400" spc="-38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30" dirty="0" smtClean="0">
                <a:solidFill>
                  <a:schemeClr val="tx2"/>
                </a:solidFill>
                <a:latin typeface="Arial"/>
                <a:cs typeface="Arial"/>
              </a:rPr>
              <a:t>yalnızlığı/izolasyonu</a:t>
            </a:r>
            <a:endParaRPr lang="tr-TR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77800" marR="630555" lvl="0" indent="-165100">
              <a:lnSpc>
                <a:spcPct val="150000"/>
              </a:lnSpc>
              <a:spcBef>
                <a:spcPts val="380"/>
              </a:spcBef>
              <a:buClr>
                <a:srgbClr val="3FBAD2"/>
              </a:buClr>
              <a:buSzTx/>
              <a:buFontTx/>
              <a:buChar char="•"/>
              <a:tabLst>
                <a:tab pos="177800" algn="l"/>
              </a:tabLst>
            </a:pPr>
            <a:r>
              <a:rPr lang="tr-TR" sz="2400" spc="-60" dirty="0" smtClean="0">
                <a:solidFill>
                  <a:schemeClr val="tx2"/>
                </a:solidFill>
                <a:latin typeface="Arial"/>
                <a:cs typeface="Arial"/>
              </a:rPr>
              <a:t>Çocuk</a:t>
            </a:r>
            <a:r>
              <a:rPr lang="tr-TR" sz="2400" spc="-229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10" dirty="0">
                <a:solidFill>
                  <a:schemeClr val="tx2"/>
                </a:solidFill>
                <a:latin typeface="Arial"/>
                <a:cs typeface="Arial"/>
              </a:rPr>
              <a:t>işçiliği</a:t>
            </a:r>
            <a:r>
              <a:rPr lang="tr-TR" sz="2400" spc="-2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35" dirty="0">
                <a:solidFill>
                  <a:schemeClr val="tx2"/>
                </a:solidFill>
                <a:latin typeface="Arial"/>
                <a:cs typeface="Arial"/>
              </a:rPr>
              <a:t>konusunda</a:t>
            </a:r>
            <a:r>
              <a:rPr lang="tr-TR" sz="2400" spc="-22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25" dirty="0">
                <a:solidFill>
                  <a:schemeClr val="tx2"/>
                </a:solidFill>
                <a:latin typeface="Arial"/>
                <a:cs typeface="Arial"/>
              </a:rPr>
              <a:t>denetleme</a:t>
            </a:r>
            <a:r>
              <a:rPr lang="tr-TR" sz="2400" spc="-2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40" dirty="0">
                <a:solidFill>
                  <a:schemeClr val="tx2"/>
                </a:solidFill>
                <a:latin typeface="Arial"/>
                <a:cs typeface="Arial"/>
              </a:rPr>
              <a:t>ve</a:t>
            </a:r>
            <a:r>
              <a:rPr lang="tr-TR" sz="2400" spc="-2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20" dirty="0">
                <a:solidFill>
                  <a:schemeClr val="tx2"/>
                </a:solidFill>
                <a:latin typeface="Arial"/>
                <a:cs typeface="Arial"/>
              </a:rPr>
              <a:t>rehabilitasyonun  </a:t>
            </a:r>
            <a:r>
              <a:rPr lang="tr-TR" sz="2400" spc="-10" dirty="0">
                <a:solidFill>
                  <a:schemeClr val="tx2"/>
                </a:solidFill>
                <a:latin typeface="Arial"/>
                <a:cs typeface="Arial"/>
              </a:rPr>
              <a:t>yetersizliği</a:t>
            </a:r>
            <a:endParaRPr lang="tr-TR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77800" lvl="0" indent="-165100">
              <a:lnSpc>
                <a:spcPct val="150000"/>
              </a:lnSpc>
              <a:spcBef>
                <a:spcPts val="820"/>
              </a:spcBef>
              <a:buClr>
                <a:srgbClr val="3FBAD2"/>
              </a:buClr>
              <a:buSzTx/>
              <a:buFontTx/>
              <a:buChar char="•"/>
              <a:tabLst>
                <a:tab pos="177800" algn="l"/>
              </a:tabLst>
            </a:pPr>
            <a:r>
              <a:rPr lang="tr-TR" sz="2400" spc="-5" dirty="0">
                <a:solidFill>
                  <a:schemeClr val="tx2"/>
                </a:solidFill>
                <a:latin typeface="Arial"/>
                <a:cs typeface="Arial"/>
              </a:rPr>
              <a:t>Uygun</a:t>
            </a:r>
            <a:r>
              <a:rPr lang="tr-TR" sz="2400" spc="-19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30" dirty="0">
                <a:solidFill>
                  <a:schemeClr val="tx2"/>
                </a:solidFill>
                <a:latin typeface="Arial"/>
                <a:cs typeface="Arial"/>
              </a:rPr>
              <a:t>beslenme,</a:t>
            </a:r>
            <a:r>
              <a:rPr lang="tr-TR" sz="2400" spc="-27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45" dirty="0">
                <a:solidFill>
                  <a:schemeClr val="tx2"/>
                </a:solidFill>
                <a:latin typeface="Arial"/>
                <a:cs typeface="Arial"/>
              </a:rPr>
              <a:t>barınma</a:t>
            </a:r>
            <a:r>
              <a:rPr lang="tr-TR" sz="2400" spc="-22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40" dirty="0">
                <a:solidFill>
                  <a:schemeClr val="tx2"/>
                </a:solidFill>
                <a:latin typeface="Arial"/>
                <a:cs typeface="Arial"/>
              </a:rPr>
              <a:t>ve</a:t>
            </a:r>
            <a:r>
              <a:rPr lang="tr-TR" sz="2400" spc="-2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40" dirty="0">
                <a:solidFill>
                  <a:schemeClr val="tx2"/>
                </a:solidFill>
                <a:latin typeface="Arial"/>
                <a:cs typeface="Arial"/>
              </a:rPr>
              <a:t>bakım</a:t>
            </a:r>
            <a:r>
              <a:rPr lang="tr-TR" sz="2400" spc="-229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30" dirty="0">
                <a:solidFill>
                  <a:schemeClr val="tx2"/>
                </a:solidFill>
                <a:latin typeface="Arial"/>
                <a:cs typeface="Arial"/>
              </a:rPr>
              <a:t>olanaklarının</a:t>
            </a:r>
            <a:r>
              <a:rPr lang="tr-TR" sz="2400" spc="-19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10" dirty="0">
                <a:solidFill>
                  <a:schemeClr val="tx2"/>
                </a:solidFill>
                <a:latin typeface="Arial"/>
                <a:cs typeface="Arial"/>
              </a:rPr>
              <a:t>yetersizliği</a:t>
            </a:r>
            <a:endParaRPr lang="tr-TR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77800" lvl="0" indent="-165100">
              <a:lnSpc>
                <a:spcPct val="150000"/>
              </a:lnSpc>
              <a:spcBef>
                <a:spcPts val="740"/>
              </a:spcBef>
              <a:buClr>
                <a:srgbClr val="3FBAD2"/>
              </a:buClr>
              <a:buSzTx/>
              <a:buFontTx/>
              <a:buChar char="•"/>
              <a:tabLst>
                <a:tab pos="177800" algn="l"/>
              </a:tabLst>
            </a:pPr>
            <a:r>
              <a:rPr lang="tr-TR" sz="2400" spc="-25" dirty="0">
                <a:solidFill>
                  <a:schemeClr val="tx2"/>
                </a:solidFill>
                <a:latin typeface="Arial"/>
                <a:cs typeface="Arial"/>
              </a:rPr>
              <a:t>İşsizlik</a:t>
            </a:r>
            <a:r>
              <a:rPr lang="tr-TR" sz="2400" spc="-229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35" dirty="0">
                <a:solidFill>
                  <a:schemeClr val="tx2"/>
                </a:solidFill>
                <a:latin typeface="Arial"/>
                <a:cs typeface="Arial"/>
              </a:rPr>
              <a:t>oranlarının</a:t>
            </a:r>
            <a:r>
              <a:rPr lang="tr-TR" sz="2400" spc="-2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25" dirty="0">
                <a:solidFill>
                  <a:schemeClr val="tx2"/>
                </a:solidFill>
                <a:latin typeface="Arial"/>
                <a:cs typeface="Arial"/>
              </a:rPr>
              <a:t>yüksek,</a:t>
            </a:r>
            <a:r>
              <a:rPr lang="tr-TR" sz="2400" spc="-17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35" dirty="0">
                <a:solidFill>
                  <a:schemeClr val="tx2"/>
                </a:solidFill>
                <a:latin typeface="Arial"/>
                <a:cs typeface="Arial"/>
              </a:rPr>
              <a:t>geçim</a:t>
            </a:r>
            <a:r>
              <a:rPr lang="tr-TR" sz="2400" spc="-2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45" dirty="0">
                <a:solidFill>
                  <a:schemeClr val="tx2"/>
                </a:solidFill>
                <a:latin typeface="Arial"/>
                <a:cs typeface="Arial"/>
              </a:rPr>
              <a:t>sıkıntısının</a:t>
            </a:r>
            <a:r>
              <a:rPr lang="tr-TR" sz="2400" spc="-19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40" dirty="0">
                <a:solidFill>
                  <a:schemeClr val="tx2"/>
                </a:solidFill>
                <a:latin typeface="Arial"/>
                <a:cs typeface="Arial"/>
              </a:rPr>
              <a:t>yaygın</a:t>
            </a:r>
            <a:r>
              <a:rPr lang="tr-TR" sz="2400" spc="-2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30" dirty="0">
                <a:solidFill>
                  <a:schemeClr val="tx2"/>
                </a:solidFill>
                <a:latin typeface="Arial"/>
                <a:cs typeface="Arial"/>
              </a:rPr>
              <a:t>olması</a:t>
            </a:r>
            <a:endParaRPr lang="tr-TR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77800" marR="870585" lvl="0" indent="-165100">
              <a:lnSpc>
                <a:spcPct val="150000"/>
              </a:lnSpc>
              <a:spcBef>
                <a:spcPts val="1200"/>
              </a:spcBef>
              <a:buClr>
                <a:srgbClr val="3FBAD2"/>
              </a:buClr>
              <a:buSzTx/>
              <a:buFontTx/>
              <a:buChar char="•"/>
              <a:tabLst>
                <a:tab pos="177800" algn="l"/>
              </a:tabLst>
            </a:pPr>
            <a:r>
              <a:rPr lang="tr-TR" sz="2400" spc="-50" dirty="0">
                <a:solidFill>
                  <a:schemeClr val="tx2"/>
                </a:solidFill>
                <a:latin typeface="Arial"/>
                <a:cs typeface="Arial"/>
              </a:rPr>
              <a:t>Çocuğun</a:t>
            </a:r>
            <a:r>
              <a:rPr lang="tr-TR" sz="2400" spc="-19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50" dirty="0">
                <a:solidFill>
                  <a:schemeClr val="tx2"/>
                </a:solidFill>
                <a:latin typeface="Arial"/>
                <a:cs typeface="Arial"/>
              </a:rPr>
              <a:t>savunuculuğunu</a:t>
            </a:r>
            <a:r>
              <a:rPr lang="tr-TR" sz="2400" spc="-28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60" dirty="0">
                <a:solidFill>
                  <a:schemeClr val="tx2"/>
                </a:solidFill>
                <a:latin typeface="Arial"/>
                <a:cs typeface="Arial"/>
              </a:rPr>
              <a:t>yapacak</a:t>
            </a:r>
            <a:r>
              <a:rPr lang="tr-TR" sz="2400" spc="-2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dirty="0">
                <a:solidFill>
                  <a:schemeClr val="tx2"/>
                </a:solidFill>
                <a:latin typeface="Arial"/>
                <a:cs typeface="Arial"/>
              </a:rPr>
              <a:t>kurum</a:t>
            </a:r>
            <a:r>
              <a:rPr lang="tr-TR" sz="2400" spc="-22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40" dirty="0">
                <a:solidFill>
                  <a:schemeClr val="tx2"/>
                </a:solidFill>
                <a:latin typeface="Arial"/>
                <a:cs typeface="Arial"/>
              </a:rPr>
              <a:t>ve</a:t>
            </a:r>
            <a:r>
              <a:rPr lang="tr-TR" sz="2400" spc="-21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40" dirty="0">
                <a:solidFill>
                  <a:schemeClr val="tx2"/>
                </a:solidFill>
                <a:latin typeface="Arial"/>
                <a:cs typeface="Arial"/>
              </a:rPr>
              <a:t>yapıların  </a:t>
            </a:r>
            <a:r>
              <a:rPr lang="tr-TR" sz="2400" spc="-10" dirty="0">
                <a:solidFill>
                  <a:schemeClr val="tx2"/>
                </a:solidFill>
                <a:latin typeface="Arial"/>
                <a:cs typeface="Arial"/>
              </a:rPr>
              <a:t>yetersizliği</a:t>
            </a:r>
            <a:endParaRPr lang="tr-TR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77800" marR="5080" lvl="0" indent="-165100">
              <a:lnSpc>
                <a:spcPct val="150000"/>
              </a:lnSpc>
              <a:spcBef>
                <a:spcPts val="1120"/>
              </a:spcBef>
              <a:buClr>
                <a:srgbClr val="3FBAD2"/>
              </a:buClr>
              <a:buSzTx/>
              <a:buFontTx/>
              <a:buChar char="•"/>
              <a:tabLst>
                <a:tab pos="177800" algn="l"/>
              </a:tabLst>
            </a:pPr>
            <a:r>
              <a:rPr lang="tr-TR" sz="2400" spc="-15" dirty="0">
                <a:solidFill>
                  <a:schemeClr val="tx2"/>
                </a:solidFill>
                <a:latin typeface="Arial"/>
                <a:cs typeface="Arial"/>
              </a:rPr>
              <a:t>Şiddetin</a:t>
            </a:r>
            <a:r>
              <a:rPr lang="tr-TR" sz="2400" spc="-19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15" dirty="0">
                <a:solidFill>
                  <a:schemeClr val="tx2"/>
                </a:solidFill>
                <a:latin typeface="Arial"/>
                <a:cs typeface="Arial"/>
              </a:rPr>
              <a:t>kabul</a:t>
            </a:r>
            <a:r>
              <a:rPr lang="tr-TR" sz="2400" spc="-1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dirty="0">
                <a:solidFill>
                  <a:schemeClr val="tx2"/>
                </a:solidFill>
                <a:latin typeface="Arial"/>
                <a:cs typeface="Arial"/>
              </a:rPr>
              <a:t>edilir</a:t>
            </a:r>
            <a:r>
              <a:rPr lang="tr-TR" sz="2400" spc="-22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25" dirty="0">
                <a:solidFill>
                  <a:schemeClr val="tx2"/>
                </a:solidFill>
                <a:latin typeface="Arial"/>
                <a:cs typeface="Arial"/>
              </a:rPr>
              <a:t>olması,</a:t>
            </a:r>
            <a:r>
              <a:rPr lang="tr-TR" sz="2400" spc="-16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25" dirty="0">
                <a:solidFill>
                  <a:schemeClr val="tx2"/>
                </a:solidFill>
                <a:latin typeface="Arial"/>
                <a:cs typeface="Arial"/>
              </a:rPr>
              <a:t>hoşgörüyle</a:t>
            </a:r>
            <a:r>
              <a:rPr lang="tr-TR" sz="2400" spc="-21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55" dirty="0">
                <a:solidFill>
                  <a:schemeClr val="tx2"/>
                </a:solidFill>
                <a:latin typeface="Arial"/>
                <a:cs typeface="Arial"/>
              </a:rPr>
              <a:t>karşılanması,</a:t>
            </a:r>
            <a:r>
              <a:rPr lang="tr-TR" sz="2400" spc="-16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40" dirty="0">
                <a:solidFill>
                  <a:schemeClr val="tx2"/>
                </a:solidFill>
                <a:latin typeface="Arial"/>
                <a:cs typeface="Arial"/>
              </a:rPr>
              <a:t>organize  </a:t>
            </a:r>
            <a:r>
              <a:rPr lang="tr-TR" sz="2400" spc="-5" dirty="0">
                <a:solidFill>
                  <a:schemeClr val="tx2"/>
                </a:solidFill>
                <a:latin typeface="Arial"/>
                <a:cs typeface="Arial"/>
              </a:rPr>
              <a:t>şiddetin</a:t>
            </a:r>
            <a:r>
              <a:rPr lang="tr-TR" sz="2400" spc="-204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400" spc="-25" dirty="0">
                <a:solidFill>
                  <a:schemeClr val="tx2"/>
                </a:solidFill>
                <a:latin typeface="Arial"/>
                <a:cs typeface="Arial"/>
              </a:rPr>
              <a:t>varlığı</a:t>
            </a:r>
            <a:endParaRPr lang="tr-TR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4572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73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İnternet  Ortamındaki  Riskler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65100">
              <a:lnSpc>
                <a:spcPct val="100000"/>
              </a:lnSpc>
              <a:spcBef>
                <a:spcPts val="500"/>
              </a:spcBef>
              <a:buClr>
                <a:srgbClr val="3FBAD2"/>
              </a:buClr>
              <a:tabLst>
                <a:tab pos="177800" algn="l"/>
              </a:tabLst>
            </a:pPr>
            <a:r>
              <a:rPr lang="tr-TR" sz="2400" dirty="0" smtClean="0">
                <a:solidFill>
                  <a:schemeClr val="tx2"/>
                </a:solidFill>
                <a:latin typeface="+mj-lt"/>
                <a:cs typeface="Arial"/>
              </a:rPr>
              <a:t>Kontrolsüz </a:t>
            </a:r>
            <a:r>
              <a:rPr lang="tr-TR" sz="2400" spc="-470" dirty="0" smtClean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tr-TR" sz="2400" spc="30" dirty="0" smtClean="0">
                <a:solidFill>
                  <a:schemeClr val="tx2"/>
                </a:solidFill>
                <a:latin typeface="+mj-lt"/>
                <a:cs typeface="Arial"/>
              </a:rPr>
              <a:t>internet kullanımı</a:t>
            </a:r>
            <a:endParaRPr lang="tr-TR" sz="2400" dirty="0">
              <a:solidFill>
                <a:schemeClr val="tx2"/>
              </a:solidFill>
              <a:latin typeface="+mj-lt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400"/>
              </a:spcBef>
              <a:buClr>
                <a:srgbClr val="3FBAD2"/>
              </a:buClr>
              <a:tabLst>
                <a:tab pos="177800" algn="l"/>
              </a:tabLst>
            </a:pPr>
            <a:r>
              <a:rPr lang="tr-TR" sz="2400" dirty="0">
                <a:solidFill>
                  <a:schemeClr val="tx2"/>
                </a:solidFill>
                <a:latin typeface="+mj-lt"/>
                <a:cs typeface="Arial"/>
              </a:rPr>
              <a:t>İhmal</a:t>
            </a:r>
            <a:r>
              <a:rPr lang="tr-TR" sz="2400" spc="-335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tr-TR" sz="2400" spc="-85" dirty="0">
                <a:solidFill>
                  <a:schemeClr val="tx2"/>
                </a:solidFill>
                <a:latin typeface="+mj-lt"/>
                <a:cs typeface="Arial"/>
              </a:rPr>
              <a:t>ve</a:t>
            </a:r>
            <a:r>
              <a:rPr lang="tr-TR" sz="2400" spc="-18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tr-TR" sz="2400" spc="-15" dirty="0">
                <a:solidFill>
                  <a:schemeClr val="tx2"/>
                </a:solidFill>
                <a:latin typeface="+mj-lt"/>
                <a:cs typeface="Arial"/>
              </a:rPr>
              <a:t>istismara</a:t>
            </a:r>
            <a:r>
              <a:rPr lang="tr-TR" sz="2400" spc="-385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tr-TR" sz="2400" spc="-80" dirty="0">
                <a:solidFill>
                  <a:schemeClr val="tx2"/>
                </a:solidFill>
                <a:latin typeface="+mj-lt"/>
                <a:cs typeface="Arial"/>
              </a:rPr>
              <a:t>açık</a:t>
            </a:r>
            <a:r>
              <a:rPr lang="tr-TR" sz="2400" spc="-29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tr-TR" sz="2400" spc="-40" dirty="0">
                <a:solidFill>
                  <a:schemeClr val="tx2"/>
                </a:solidFill>
                <a:latin typeface="+mj-lt"/>
                <a:cs typeface="Arial"/>
              </a:rPr>
              <a:t>hale</a:t>
            </a:r>
            <a:r>
              <a:rPr lang="tr-TR" sz="2400" spc="-285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tr-TR" sz="2400" spc="-30" dirty="0">
                <a:solidFill>
                  <a:schemeClr val="tx2"/>
                </a:solidFill>
                <a:latin typeface="+mj-lt"/>
                <a:cs typeface="Arial"/>
              </a:rPr>
              <a:t>gelme</a:t>
            </a:r>
            <a:endParaRPr lang="tr-TR" sz="2400" dirty="0">
              <a:solidFill>
                <a:schemeClr val="tx2"/>
              </a:solidFill>
              <a:latin typeface="+mj-lt"/>
              <a:cs typeface="Arial"/>
            </a:endParaRPr>
          </a:p>
          <a:p>
            <a:pPr marL="177800" marR="5080" indent="-165100">
              <a:lnSpc>
                <a:spcPct val="76700"/>
              </a:lnSpc>
              <a:spcBef>
                <a:spcPts val="1100"/>
              </a:spcBef>
              <a:buClr>
                <a:srgbClr val="3FBAD2"/>
              </a:buClr>
              <a:tabLst>
                <a:tab pos="177800" algn="l"/>
              </a:tabLst>
            </a:pPr>
            <a:r>
              <a:rPr lang="tr-TR" sz="2400" spc="-10" dirty="0">
                <a:solidFill>
                  <a:schemeClr val="tx2"/>
                </a:solidFill>
                <a:latin typeface="+mj-lt"/>
                <a:cs typeface="Arial"/>
              </a:rPr>
              <a:t>Ailenin</a:t>
            </a:r>
            <a:r>
              <a:rPr lang="tr-TR" sz="2400" spc="-285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tr-TR" sz="2400" spc="15" dirty="0">
                <a:solidFill>
                  <a:schemeClr val="tx2"/>
                </a:solidFill>
                <a:latin typeface="+mj-lt"/>
                <a:cs typeface="Arial"/>
              </a:rPr>
              <a:t>riskli</a:t>
            </a:r>
            <a:r>
              <a:rPr lang="tr-TR" sz="2400" spc="-315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tr-TR" sz="2400" spc="10" dirty="0">
                <a:solidFill>
                  <a:schemeClr val="tx2"/>
                </a:solidFill>
                <a:latin typeface="+mj-lt"/>
                <a:cs typeface="Arial"/>
              </a:rPr>
              <a:t>ortamın</a:t>
            </a:r>
            <a:r>
              <a:rPr lang="tr-TR" sz="2400" spc="-285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tr-TR" sz="2400" spc="-10" dirty="0">
                <a:solidFill>
                  <a:schemeClr val="tx2"/>
                </a:solidFill>
                <a:latin typeface="+mj-lt"/>
                <a:cs typeface="Arial"/>
              </a:rPr>
              <a:t>farkında</a:t>
            </a:r>
            <a:r>
              <a:rPr lang="tr-TR" sz="2400" spc="-385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tr-TR" sz="2400" spc="-30" dirty="0">
                <a:solidFill>
                  <a:schemeClr val="tx2"/>
                </a:solidFill>
                <a:latin typeface="+mj-lt"/>
                <a:cs typeface="Arial"/>
              </a:rPr>
              <a:t>olmaması,</a:t>
            </a:r>
            <a:r>
              <a:rPr lang="tr-TR" sz="2400" spc="-39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tr-TR" sz="2400" spc="5" dirty="0">
                <a:solidFill>
                  <a:schemeClr val="tx2"/>
                </a:solidFill>
                <a:latin typeface="+mj-lt"/>
                <a:cs typeface="Arial"/>
              </a:rPr>
              <a:t>gerekli  </a:t>
            </a:r>
            <a:r>
              <a:rPr lang="tr-TR" sz="2400" spc="25" dirty="0">
                <a:solidFill>
                  <a:schemeClr val="tx2"/>
                </a:solidFill>
                <a:latin typeface="+mj-lt"/>
                <a:cs typeface="Arial"/>
              </a:rPr>
              <a:t>tedbirlerin</a:t>
            </a:r>
            <a:r>
              <a:rPr lang="tr-TR" sz="2400" spc="-39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tr-TR" sz="2400" spc="-55" dirty="0">
                <a:solidFill>
                  <a:schemeClr val="tx2"/>
                </a:solidFill>
                <a:latin typeface="+mj-lt"/>
                <a:cs typeface="Arial"/>
              </a:rPr>
              <a:t>alınmaması</a:t>
            </a:r>
            <a:endParaRPr lang="tr-TR" sz="2400" dirty="0">
              <a:solidFill>
                <a:schemeClr val="tx2"/>
              </a:solidFill>
              <a:latin typeface="+mj-lt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400"/>
              </a:spcBef>
              <a:buClr>
                <a:srgbClr val="3FBAD2"/>
              </a:buClr>
              <a:tabLst>
                <a:tab pos="177800" algn="l"/>
              </a:tabLst>
            </a:pPr>
            <a:r>
              <a:rPr lang="tr-TR" sz="2400" spc="35" dirty="0" smtClean="0">
                <a:solidFill>
                  <a:schemeClr val="tx2"/>
                </a:solidFill>
                <a:latin typeface="+mj-lt"/>
                <a:cs typeface="Arial"/>
              </a:rPr>
              <a:t>İnternet kullanım</a:t>
            </a:r>
            <a:r>
              <a:rPr lang="tr-TR" sz="2400" spc="-330" dirty="0" smtClean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tr-TR" sz="2400" spc="-45" dirty="0">
                <a:solidFill>
                  <a:schemeClr val="tx2"/>
                </a:solidFill>
                <a:latin typeface="+mj-lt"/>
                <a:cs typeface="Arial"/>
              </a:rPr>
              <a:t>süresi</a:t>
            </a:r>
            <a:r>
              <a:rPr lang="tr-TR" sz="2400" spc="-415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tr-TR" sz="2400" spc="-85" dirty="0">
                <a:solidFill>
                  <a:schemeClr val="tx2"/>
                </a:solidFill>
                <a:latin typeface="+mj-lt"/>
                <a:cs typeface="Arial"/>
              </a:rPr>
              <a:t>ve</a:t>
            </a:r>
            <a:r>
              <a:rPr lang="tr-TR" sz="2400" spc="-28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tr-TR" sz="2400" spc="-10" dirty="0">
                <a:solidFill>
                  <a:schemeClr val="tx2"/>
                </a:solidFill>
                <a:latin typeface="+mj-lt"/>
                <a:cs typeface="Arial"/>
              </a:rPr>
              <a:t>saatleri</a:t>
            </a:r>
            <a:endParaRPr lang="tr-TR" sz="2400" dirty="0">
              <a:solidFill>
                <a:schemeClr val="tx2"/>
              </a:solidFill>
              <a:latin typeface="+mj-lt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400"/>
              </a:spcBef>
              <a:buClr>
                <a:srgbClr val="3FBAD2"/>
              </a:buClr>
              <a:tabLst>
                <a:tab pos="177800" algn="l"/>
              </a:tabLst>
            </a:pPr>
            <a:r>
              <a:rPr lang="tr-TR" sz="2400" spc="-40" dirty="0">
                <a:solidFill>
                  <a:schemeClr val="tx2"/>
                </a:solidFill>
                <a:latin typeface="+mj-lt"/>
                <a:cs typeface="Arial"/>
              </a:rPr>
              <a:t>Güvenli</a:t>
            </a:r>
            <a:r>
              <a:rPr lang="tr-TR" sz="2400" spc="-415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tr-TR" sz="2400" spc="45" dirty="0">
                <a:solidFill>
                  <a:schemeClr val="tx2"/>
                </a:solidFill>
                <a:latin typeface="+mj-lt"/>
                <a:cs typeface="Arial"/>
              </a:rPr>
              <a:t>internet</a:t>
            </a:r>
            <a:r>
              <a:rPr lang="tr-TR" sz="2400" spc="-345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tr-TR" sz="2400" spc="-15" dirty="0">
                <a:solidFill>
                  <a:schemeClr val="tx2"/>
                </a:solidFill>
                <a:latin typeface="+mj-lt"/>
                <a:cs typeface="Arial"/>
              </a:rPr>
              <a:t>kullanımı</a:t>
            </a:r>
            <a:r>
              <a:rPr lang="tr-TR" sz="2400" spc="-315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tr-TR" sz="2400" dirty="0">
                <a:solidFill>
                  <a:schemeClr val="tx2"/>
                </a:solidFill>
                <a:latin typeface="+mj-lt"/>
                <a:cs typeface="Arial"/>
              </a:rPr>
              <a:t>eksikliği</a:t>
            </a:r>
          </a:p>
          <a:p>
            <a:pPr marL="177800" indent="-165100">
              <a:lnSpc>
                <a:spcPct val="100000"/>
              </a:lnSpc>
              <a:spcBef>
                <a:spcPts val="400"/>
              </a:spcBef>
              <a:buClr>
                <a:srgbClr val="3FBAD2"/>
              </a:buClr>
              <a:tabLst>
                <a:tab pos="177800" algn="l"/>
              </a:tabLst>
            </a:pPr>
            <a:r>
              <a:rPr lang="tr-TR" sz="2400" spc="-25" dirty="0">
                <a:solidFill>
                  <a:schemeClr val="tx2"/>
                </a:solidFill>
                <a:latin typeface="+mj-lt"/>
                <a:cs typeface="Arial"/>
              </a:rPr>
              <a:t>Aile</a:t>
            </a:r>
            <a:r>
              <a:rPr lang="tr-TR" sz="2400" spc="-204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tr-TR" sz="2400" spc="5" dirty="0">
                <a:solidFill>
                  <a:schemeClr val="tx2"/>
                </a:solidFill>
                <a:latin typeface="+mj-lt"/>
                <a:cs typeface="Arial"/>
              </a:rPr>
              <a:t>koruma</a:t>
            </a:r>
            <a:r>
              <a:rPr lang="tr-TR" sz="2400" spc="-40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tr-TR" sz="2400" spc="20" dirty="0">
                <a:solidFill>
                  <a:schemeClr val="tx2"/>
                </a:solidFill>
                <a:latin typeface="+mj-lt"/>
                <a:cs typeface="Arial"/>
              </a:rPr>
              <a:t>paketi</a:t>
            </a:r>
            <a:r>
              <a:rPr lang="tr-TR" sz="2400" spc="-43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tr-TR" sz="2400" spc="-30" dirty="0">
                <a:solidFill>
                  <a:schemeClr val="tx2"/>
                </a:solidFill>
                <a:latin typeface="+mj-lt"/>
                <a:cs typeface="Arial"/>
              </a:rPr>
              <a:t>kullanılmaması</a:t>
            </a:r>
            <a:endParaRPr lang="tr-TR" sz="2400" dirty="0">
              <a:solidFill>
                <a:schemeClr val="tx2"/>
              </a:solidFill>
              <a:latin typeface="+mj-lt"/>
              <a:cs typeface="Arial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009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2673" y="565652"/>
            <a:ext cx="11253354" cy="1335171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>
                <a:solidFill>
                  <a:srgbClr val="1D5253">
                    <a:lumMod val="75000"/>
                  </a:srgbClr>
                </a:solidFill>
              </a:rPr>
              <a:t>CİNSEL İSTİSMARA  UĞRAYAN  ÇOCUKTAKİ  DAVRANIŞSAL  REAKSİYONLAR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4657" y="2082623"/>
            <a:ext cx="1908213" cy="914479"/>
          </a:xfrm>
          <a:prstGeom prst="rect">
            <a:avLst/>
          </a:prstGeom>
        </p:spPr>
      </p:pic>
      <p:sp>
        <p:nvSpPr>
          <p:cNvPr id="4" name="Çentikli Sağ Ok 3"/>
          <p:cNvSpPr/>
          <p:nvPr/>
        </p:nvSpPr>
        <p:spPr>
          <a:xfrm>
            <a:off x="2001983" y="1900823"/>
            <a:ext cx="1156855" cy="9871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407969" y="3287949"/>
            <a:ext cx="4821381" cy="2700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212090" lvl="0" indent="-165100">
              <a:lnSpc>
                <a:spcPct val="150000"/>
              </a:lnSpc>
              <a:spcBef>
                <a:spcPts val="1019"/>
              </a:spcBef>
              <a:buClr>
                <a:srgbClr val="3FBAD2"/>
              </a:buClr>
              <a:buSzPct val="96153"/>
              <a:buFont typeface="DejaVu Sans"/>
              <a:buChar char="✓"/>
              <a:tabLst>
                <a:tab pos="279400" algn="l"/>
              </a:tabLst>
            </a:pPr>
            <a:r>
              <a:rPr lang="tr-TR" sz="2600" spc="-145" dirty="0" smtClean="0">
                <a:solidFill>
                  <a:prstClr val="black"/>
                </a:solidFill>
                <a:latin typeface="Arial"/>
                <a:cs typeface="Arial"/>
              </a:rPr>
              <a:t>Yeme </a:t>
            </a:r>
            <a:r>
              <a:rPr lang="tr-TR" sz="2600" spc="-60" dirty="0" smtClean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lang="tr-TR" sz="2600" spc="-13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600" spc="-25" dirty="0" smtClean="0">
                <a:solidFill>
                  <a:prstClr val="black"/>
                </a:solidFill>
                <a:latin typeface="Arial"/>
                <a:cs typeface="Arial"/>
              </a:rPr>
              <a:t>uyku  bozuklukları</a:t>
            </a:r>
          </a:p>
          <a:p>
            <a:pPr marL="177800" marR="182880" lvl="0" indent="-165100">
              <a:lnSpc>
                <a:spcPct val="150000"/>
              </a:lnSpc>
              <a:spcBef>
                <a:spcPts val="1100"/>
              </a:spcBef>
              <a:buClr>
                <a:srgbClr val="3FBAD2"/>
              </a:buClr>
              <a:buSzPct val="96153"/>
              <a:buFont typeface="DejaVu Sans"/>
              <a:buChar char="✓"/>
              <a:tabLst>
                <a:tab pos="279400" algn="l"/>
              </a:tabLst>
            </a:pPr>
            <a:r>
              <a:rPr lang="tr-TR" sz="2600" spc="-340" dirty="0" smtClean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tr-TR" sz="2600" spc="-150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tr-TR" sz="2600" spc="-50" dirty="0" smtClean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tr-TR" sz="2600" spc="-150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tr-TR" sz="2600" spc="-50" dirty="0" smtClean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tr-TR" sz="2600" spc="-204" dirty="0" smtClean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tr-TR" sz="2600" spc="-125" dirty="0" smtClean="0">
                <a:solidFill>
                  <a:prstClr val="black"/>
                </a:solidFill>
                <a:latin typeface="Arial"/>
                <a:cs typeface="Arial"/>
              </a:rPr>
              <a:t>ı</a:t>
            </a:r>
            <a:r>
              <a:rPr lang="tr-TR" sz="2600" spc="114" dirty="0" smtClean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tr-TR" sz="2600" spc="-150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tr-TR" sz="2600" spc="30" dirty="0" smtClean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tr-TR" sz="2600" spc="50" dirty="0" smtClean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tr-TR" sz="2600" spc="-50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tr-TR" sz="2600" spc="-5" dirty="0" smtClean="0">
                <a:solidFill>
                  <a:prstClr val="black"/>
                </a:solidFill>
                <a:latin typeface="Arial"/>
                <a:cs typeface="Arial"/>
              </a:rPr>
              <a:t>n  </a:t>
            </a:r>
            <a:r>
              <a:rPr lang="tr-TR" sz="2600" spc="-35" dirty="0" smtClean="0">
                <a:solidFill>
                  <a:prstClr val="black"/>
                </a:solidFill>
                <a:latin typeface="Arial"/>
                <a:cs typeface="Arial"/>
              </a:rPr>
              <a:t>korkma</a:t>
            </a:r>
            <a:endParaRPr lang="tr-TR" sz="26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77800" marR="5080" lvl="0" indent="-165100">
              <a:lnSpc>
                <a:spcPct val="150000"/>
              </a:lnSpc>
              <a:spcBef>
                <a:spcPts val="1100"/>
              </a:spcBef>
              <a:buClr>
                <a:srgbClr val="3FBAD2"/>
              </a:buClr>
              <a:buSzPct val="96153"/>
              <a:buFont typeface="DejaVu Sans"/>
              <a:buChar char="✓"/>
              <a:tabLst>
                <a:tab pos="279400" algn="l"/>
              </a:tabLst>
            </a:pPr>
            <a:r>
              <a:rPr lang="tr-TR" sz="2600" spc="-40" dirty="0" smtClean="0">
                <a:solidFill>
                  <a:prstClr val="black"/>
                </a:solidFill>
                <a:latin typeface="Arial"/>
                <a:cs typeface="Arial"/>
              </a:rPr>
              <a:t>Üzerini </a:t>
            </a:r>
            <a:r>
              <a:rPr lang="tr-TR" sz="2600" spc="-5" dirty="0" smtClean="0">
                <a:solidFill>
                  <a:prstClr val="black"/>
                </a:solidFill>
                <a:latin typeface="Arial"/>
                <a:cs typeface="Arial"/>
              </a:rPr>
              <a:t>giyip  </a:t>
            </a:r>
            <a:r>
              <a:rPr lang="tr-TR" sz="2600" spc="-80" dirty="0" smtClean="0">
                <a:solidFill>
                  <a:prstClr val="black"/>
                </a:solidFill>
                <a:latin typeface="Arial"/>
                <a:cs typeface="Arial"/>
              </a:rPr>
              <a:t>çıkarırken </a:t>
            </a:r>
            <a:r>
              <a:rPr lang="tr-TR" sz="2600" spc="-55" dirty="0" smtClean="0">
                <a:solidFill>
                  <a:prstClr val="black"/>
                </a:solidFill>
                <a:latin typeface="Arial"/>
                <a:cs typeface="Arial"/>
              </a:rPr>
              <a:t>sorun  </a:t>
            </a:r>
            <a:r>
              <a:rPr lang="tr-TR" sz="2600" spc="-75" dirty="0" smtClean="0">
                <a:solidFill>
                  <a:prstClr val="black"/>
                </a:solidFill>
                <a:latin typeface="Arial"/>
                <a:cs typeface="Arial"/>
              </a:rPr>
              <a:t>çıkarmaya  başlama</a:t>
            </a:r>
            <a:endParaRPr lang="tr-TR" sz="2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108" y="2082623"/>
            <a:ext cx="3731075" cy="390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1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7342" y="617607"/>
            <a:ext cx="1188823" cy="102421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807" y="672475"/>
            <a:ext cx="2060627" cy="91447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389" y="1860033"/>
            <a:ext cx="6206838" cy="430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02641" y="1185524"/>
            <a:ext cx="3602204" cy="971750"/>
          </a:xfrm>
        </p:spPr>
        <p:txBody>
          <a:bodyPr rtlCol="0">
            <a:normAutofit fontScale="90000"/>
          </a:bodyPr>
          <a:lstStyle/>
          <a:p>
            <a:pPr rtl="0"/>
            <a:r>
              <a:rPr lang="tr-TR" dirty="0" smtClean="0">
                <a:solidFill>
                  <a:srgbClr val="FF0000"/>
                </a:solidFill>
              </a:rPr>
              <a:t>ÇOCUK KİMDİR?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half" idx="2"/>
          </p:nvPr>
        </p:nvSpPr>
        <p:spPr>
          <a:xfrm>
            <a:off x="6400800" y="3429000"/>
            <a:ext cx="5149048" cy="1653644"/>
          </a:xfrm>
        </p:spPr>
        <p:txBody>
          <a:bodyPr rtlCol="0"/>
          <a:lstStyle/>
          <a:p>
            <a:r>
              <a:rPr lang="tr-TR" b="1" dirty="0"/>
              <a:t>YASALARA GÖRE;</a:t>
            </a:r>
          </a:p>
          <a:p>
            <a:r>
              <a:rPr lang="tr-TR" sz="2000" dirty="0">
                <a:latin typeface="+mj-lt"/>
              </a:rPr>
              <a:t>Daha genç bir yaşta yetişkin sayılma dışında,  18 yaşın altındaki her insan çocuk </a:t>
            </a:r>
            <a:r>
              <a:rPr lang="tr-TR" sz="2000" dirty="0" smtClean="0">
                <a:latin typeface="+mj-lt"/>
              </a:rPr>
              <a:t>sayılır.</a:t>
            </a:r>
            <a:endParaRPr lang="tr-TR" sz="2000" dirty="0">
              <a:latin typeface="+mj-lt"/>
            </a:endParaRPr>
          </a:p>
        </p:txBody>
      </p:sp>
      <p:sp>
        <p:nvSpPr>
          <p:cNvPr id="6" name="object 3"/>
          <p:cNvSpPr>
            <a:spLocks noGrp="1"/>
          </p:cNvSpPr>
          <p:nvPr>
            <p:ph type="pic" idx="1"/>
          </p:nvPr>
        </p:nvSpPr>
        <p:spPr>
          <a:xfrm>
            <a:off x="1252489" y="1020932"/>
            <a:ext cx="4843511" cy="4688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58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kern="0" spc="-180" dirty="0" smtClean="0">
                <a:solidFill>
                  <a:prstClr val="black"/>
                </a:solidFill>
                <a:latin typeface="Arial"/>
                <a:cs typeface="Arial"/>
              </a:rPr>
              <a:t>                13-18</a:t>
            </a:r>
            <a:r>
              <a:rPr lang="tr-TR" kern="0" spc="-14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kern="0" spc="-535" dirty="0">
                <a:solidFill>
                  <a:prstClr val="black"/>
                </a:solidFill>
                <a:latin typeface="Arial"/>
                <a:cs typeface="Arial"/>
              </a:rPr>
              <a:t>YAŞ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24000" y="2177546"/>
            <a:ext cx="9144000" cy="4114800"/>
          </a:xfrm>
        </p:spPr>
        <p:txBody>
          <a:bodyPr/>
          <a:lstStyle/>
          <a:p>
            <a:pPr marL="190500" lvl="0" indent="-177800">
              <a:lnSpc>
                <a:spcPct val="100000"/>
              </a:lnSpc>
              <a:spcBef>
                <a:spcPts val="640"/>
              </a:spcBef>
              <a:buClr>
                <a:srgbClr val="3FBAD2"/>
              </a:buClr>
              <a:buSzPct val="94444"/>
              <a:buFont typeface="DejaVu Sans"/>
              <a:buChar char="✓"/>
              <a:tabLst>
                <a:tab pos="193040" algn="l"/>
              </a:tabLst>
            </a:pPr>
            <a:r>
              <a:rPr lang="tr-TR" sz="1800" spc="-30" dirty="0">
                <a:solidFill>
                  <a:prstClr val="black"/>
                </a:solidFill>
                <a:latin typeface="Arial"/>
                <a:cs typeface="Arial"/>
              </a:rPr>
              <a:t>Fobiler</a:t>
            </a:r>
            <a:endParaRPr lang="tr-TR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0500" lvl="0" indent="-177800">
              <a:lnSpc>
                <a:spcPct val="100000"/>
              </a:lnSpc>
              <a:spcBef>
                <a:spcPts val="540"/>
              </a:spcBef>
              <a:buClr>
                <a:srgbClr val="3FBAD2"/>
              </a:buClr>
              <a:buSzPct val="94444"/>
              <a:buFont typeface="DejaVu Sans"/>
              <a:buChar char="✓"/>
              <a:tabLst>
                <a:tab pos="193040" algn="l"/>
              </a:tabLst>
            </a:pPr>
            <a:r>
              <a:rPr lang="tr-TR" sz="1800" spc="-40" dirty="0">
                <a:solidFill>
                  <a:prstClr val="black"/>
                </a:solidFill>
                <a:latin typeface="Arial"/>
                <a:cs typeface="Arial"/>
              </a:rPr>
              <a:t>Madde</a:t>
            </a:r>
            <a:r>
              <a:rPr lang="tr-TR" sz="1800" spc="-2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30" dirty="0">
                <a:solidFill>
                  <a:prstClr val="black"/>
                </a:solidFill>
                <a:latin typeface="Arial"/>
                <a:cs typeface="Arial"/>
              </a:rPr>
              <a:t>bağımlılığı</a:t>
            </a:r>
            <a:endParaRPr lang="tr-TR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0500" lvl="0" indent="-177800">
              <a:lnSpc>
                <a:spcPct val="100000"/>
              </a:lnSpc>
              <a:spcBef>
                <a:spcPts val="540"/>
              </a:spcBef>
              <a:buClr>
                <a:srgbClr val="3FBAD2"/>
              </a:buClr>
              <a:buSzPct val="94444"/>
              <a:buFont typeface="DejaVu Sans"/>
              <a:buChar char="✓"/>
              <a:tabLst>
                <a:tab pos="193040" algn="l"/>
              </a:tabLst>
            </a:pPr>
            <a:r>
              <a:rPr lang="tr-TR" sz="1800" spc="-65" dirty="0">
                <a:solidFill>
                  <a:prstClr val="black"/>
                </a:solidFill>
                <a:latin typeface="Arial"/>
                <a:cs typeface="Arial"/>
              </a:rPr>
              <a:t>Evden</a:t>
            </a:r>
            <a:r>
              <a:rPr lang="tr-TR" sz="1800" spc="-2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45" dirty="0">
                <a:solidFill>
                  <a:prstClr val="black"/>
                </a:solidFill>
                <a:latin typeface="Arial"/>
                <a:cs typeface="Arial"/>
              </a:rPr>
              <a:t>ve/veya</a:t>
            </a:r>
            <a:r>
              <a:rPr lang="tr-TR" sz="1800" spc="-2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5" dirty="0">
                <a:solidFill>
                  <a:prstClr val="black"/>
                </a:solidFill>
                <a:latin typeface="Arial"/>
                <a:cs typeface="Arial"/>
              </a:rPr>
              <a:t>okuldan</a:t>
            </a:r>
            <a:r>
              <a:rPr lang="tr-TR" sz="1800" spc="-2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60" dirty="0">
                <a:solidFill>
                  <a:prstClr val="black"/>
                </a:solidFill>
                <a:latin typeface="Arial"/>
                <a:cs typeface="Arial"/>
              </a:rPr>
              <a:t>kaçma</a:t>
            </a:r>
            <a:endParaRPr lang="tr-TR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0500" marR="764540" lvl="0" indent="-177800">
              <a:lnSpc>
                <a:spcPct val="125000"/>
              </a:lnSpc>
              <a:spcBef>
                <a:spcPts val="100"/>
              </a:spcBef>
              <a:buClr>
                <a:srgbClr val="3FBAD2"/>
              </a:buClr>
              <a:buSzPct val="94444"/>
              <a:buFont typeface="DejaVu Sans"/>
              <a:buChar char="✓"/>
              <a:tabLst>
                <a:tab pos="193040" algn="l"/>
              </a:tabLst>
            </a:pPr>
            <a:r>
              <a:rPr lang="tr-TR" sz="1800" spc="-35" dirty="0">
                <a:solidFill>
                  <a:prstClr val="black"/>
                </a:solidFill>
                <a:latin typeface="Arial"/>
                <a:cs typeface="Arial"/>
              </a:rPr>
              <a:t>Ciddi</a:t>
            </a:r>
            <a:r>
              <a:rPr lang="tr-TR" sz="1800" spc="-2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50" dirty="0">
                <a:solidFill>
                  <a:prstClr val="black"/>
                </a:solidFill>
                <a:latin typeface="Arial"/>
                <a:cs typeface="Arial"/>
              </a:rPr>
              <a:t>yeme</a:t>
            </a:r>
            <a:r>
              <a:rPr lang="tr-TR" sz="1800" spc="-2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10" dirty="0">
                <a:solidFill>
                  <a:prstClr val="black"/>
                </a:solidFill>
                <a:latin typeface="Arial"/>
                <a:cs typeface="Arial"/>
              </a:rPr>
              <a:t>bozuklukları  </a:t>
            </a:r>
            <a:r>
              <a:rPr lang="tr-TR" sz="1800" spc="-5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tr-TR" sz="1800" spc="-1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45" dirty="0" err="1">
                <a:solidFill>
                  <a:prstClr val="black"/>
                </a:solidFill>
                <a:latin typeface="Arial"/>
                <a:cs typeface="Arial"/>
              </a:rPr>
              <a:t>anoreksia</a:t>
            </a:r>
            <a:r>
              <a:rPr lang="tr-TR" sz="1800" spc="-2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45" dirty="0">
                <a:solidFill>
                  <a:prstClr val="black"/>
                </a:solidFill>
                <a:latin typeface="Arial"/>
                <a:cs typeface="Arial"/>
              </a:rPr>
              <a:t>nevroza</a:t>
            </a:r>
            <a:r>
              <a:rPr lang="tr-TR" sz="1800" spc="-2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5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lang="tr-TR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0500" lvl="0" indent="-177800">
              <a:lnSpc>
                <a:spcPct val="100000"/>
              </a:lnSpc>
              <a:spcBef>
                <a:spcPts val="540"/>
              </a:spcBef>
              <a:buClr>
                <a:srgbClr val="3FBAD2"/>
              </a:buClr>
              <a:buSzPct val="94444"/>
              <a:buFont typeface="DejaVu Sans"/>
              <a:buChar char="✓"/>
              <a:tabLst>
                <a:tab pos="193040" algn="l"/>
              </a:tabLst>
            </a:pPr>
            <a:r>
              <a:rPr lang="tr-TR" sz="1800" spc="-55" dirty="0">
                <a:solidFill>
                  <a:prstClr val="black"/>
                </a:solidFill>
                <a:latin typeface="Arial"/>
                <a:cs typeface="Arial"/>
              </a:rPr>
              <a:t>Aşırı</a:t>
            </a:r>
            <a:r>
              <a:rPr lang="tr-TR" sz="1800" spc="-25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10" dirty="0">
                <a:solidFill>
                  <a:prstClr val="black"/>
                </a:solidFill>
                <a:latin typeface="Arial"/>
                <a:cs typeface="Arial"/>
              </a:rPr>
              <a:t>sinirlilik</a:t>
            </a:r>
            <a:endParaRPr lang="tr-TR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0500" lvl="0" indent="-177800">
              <a:lnSpc>
                <a:spcPct val="100000"/>
              </a:lnSpc>
              <a:spcBef>
                <a:spcPts val="540"/>
              </a:spcBef>
              <a:buClr>
                <a:srgbClr val="3FBAD2"/>
              </a:buClr>
              <a:buSzPct val="94444"/>
              <a:buFont typeface="DejaVu Sans"/>
              <a:buChar char="✓"/>
              <a:tabLst>
                <a:tab pos="193040" algn="l"/>
              </a:tabLst>
            </a:pPr>
            <a:r>
              <a:rPr lang="tr-TR" sz="1800" spc="-40" dirty="0">
                <a:solidFill>
                  <a:prstClr val="black"/>
                </a:solidFill>
                <a:latin typeface="Arial"/>
                <a:cs typeface="Arial"/>
              </a:rPr>
              <a:t>Rastgele</a:t>
            </a:r>
            <a:r>
              <a:rPr lang="tr-TR" sz="1800" spc="-2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45" dirty="0">
                <a:solidFill>
                  <a:prstClr val="black"/>
                </a:solidFill>
                <a:latin typeface="Arial"/>
                <a:cs typeface="Arial"/>
              </a:rPr>
              <a:t>cinsel</a:t>
            </a:r>
            <a:r>
              <a:rPr lang="tr-TR" sz="1800" spc="-1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15" dirty="0">
                <a:solidFill>
                  <a:prstClr val="black"/>
                </a:solidFill>
                <a:latin typeface="Arial"/>
                <a:cs typeface="Arial"/>
              </a:rPr>
              <a:t>ilişkide</a:t>
            </a:r>
            <a:r>
              <a:rPr lang="tr-TR" sz="1800" spc="-2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15" dirty="0">
                <a:solidFill>
                  <a:prstClr val="black"/>
                </a:solidFill>
                <a:latin typeface="Arial"/>
                <a:cs typeface="Arial"/>
              </a:rPr>
              <a:t>bulunma</a:t>
            </a:r>
            <a:endParaRPr lang="tr-TR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0500" lvl="0" indent="-177800">
              <a:lnSpc>
                <a:spcPct val="100000"/>
              </a:lnSpc>
              <a:spcBef>
                <a:spcPts val="640"/>
              </a:spcBef>
              <a:buClr>
                <a:srgbClr val="3FBAD2"/>
              </a:buClr>
              <a:buSzPct val="94444"/>
              <a:buFont typeface="DejaVu Sans"/>
              <a:buChar char="✓"/>
              <a:tabLst>
                <a:tab pos="193040" algn="l"/>
              </a:tabLst>
            </a:pPr>
            <a:r>
              <a:rPr lang="tr-TR" sz="1800" spc="-15" dirty="0">
                <a:solidFill>
                  <a:prstClr val="black"/>
                </a:solidFill>
                <a:latin typeface="Arial"/>
                <a:cs typeface="Arial"/>
              </a:rPr>
              <a:t>Kronik </a:t>
            </a:r>
            <a:r>
              <a:rPr lang="tr-TR" sz="1800" spc="-45" dirty="0">
                <a:solidFill>
                  <a:prstClr val="black"/>
                </a:solidFill>
                <a:latin typeface="Arial"/>
                <a:cs typeface="Arial"/>
              </a:rPr>
              <a:t>cinsel</a:t>
            </a:r>
            <a:r>
              <a:rPr lang="tr-TR" sz="1800" spc="-2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20" dirty="0">
                <a:solidFill>
                  <a:prstClr val="black"/>
                </a:solidFill>
                <a:latin typeface="Arial"/>
                <a:cs typeface="Arial"/>
              </a:rPr>
              <a:t>enfeksiyonlar</a:t>
            </a:r>
            <a:endParaRPr lang="tr-TR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0500" lvl="0" indent="-177800">
              <a:lnSpc>
                <a:spcPct val="100000"/>
              </a:lnSpc>
              <a:spcBef>
                <a:spcPts val="540"/>
              </a:spcBef>
              <a:buClr>
                <a:srgbClr val="3FBAD2"/>
              </a:buClr>
              <a:buSzPct val="94444"/>
              <a:buFont typeface="DejaVu Sans"/>
              <a:buChar char="✓"/>
              <a:tabLst>
                <a:tab pos="193040" algn="l"/>
              </a:tabLst>
            </a:pPr>
            <a:r>
              <a:rPr lang="tr-TR" sz="1800" spc="-50" dirty="0">
                <a:solidFill>
                  <a:prstClr val="black"/>
                </a:solidFill>
                <a:latin typeface="Arial"/>
                <a:cs typeface="Arial"/>
              </a:rPr>
              <a:t>Psikoz</a:t>
            </a:r>
            <a:endParaRPr lang="tr-TR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0500" lvl="0" indent="-177800">
              <a:lnSpc>
                <a:spcPct val="100000"/>
              </a:lnSpc>
              <a:spcBef>
                <a:spcPts val="540"/>
              </a:spcBef>
              <a:buClr>
                <a:srgbClr val="3FBAD2"/>
              </a:buClr>
              <a:buSzPct val="94444"/>
              <a:buFont typeface="DejaVu Sans"/>
              <a:buChar char="✓"/>
              <a:tabLst>
                <a:tab pos="193040" algn="l"/>
              </a:tabLst>
            </a:pPr>
            <a:r>
              <a:rPr lang="tr-TR" sz="1800" spc="-60" dirty="0">
                <a:solidFill>
                  <a:prstClr val="black"/>
                </a:solidFill>
                <a:latin typeface="Arial"/>
                <a:cs typeface="Arial"/>
              </a:rPr>
              <a:t>Sosyal </a:t>
            </a:r>
            <a:r>
              <a:rPr lang="tr-TR" sz="1800" spc="-65" dirty="0">
                <a:solidFill>
                  <a:prstClr val="black"/>
                </a:solidFill>
                <a:latin typeface="Arial"/>
                <a:cs typeface="Arial"/>
              </a:rPr>
              <a:t>içe</a:t>
            </a:r>
            <a:r>
              <a:rPr lang="tr-TR" sz="1800" spc="-3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45" dirty="0">
                <a:solidFill>
                  <a:prstClr val="black"/>
                </a:solidFill>
                <a:latin typeface="Arial"/>
                <a:cs typeface="Arial"/>
              </a:rPr>
              <a:t>kapanma</a:t>
            </a:r>
            <a:endParaRPr lang="tr-TR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0500" lvl="0" indent="-177800">
              <a:lnSpc>
                <a:spcPct val="100000"/>
              </a:lnSpc>
              <a:spcBef>
                <a:spcPts val="640"/>
              </a:spcBef>
              <a:buClr>
                <a:srgbClr val="3FBAD2"/>
              </a:buClr>
              <a:buSzPct val="94444"/>
              <a:buFont typeface="DejaVu Sans"/>
              <a:buChar char="✓"/>
              <a:tabLst>
                <a:tab pos="193040" algn="l"/>
              </a:tabLst>
            </a:pPr>
            <a:r>
              <a:rPr lang="tr-TR" sz="1800" spc="-55" dirty="0" smtClean="0">
                <a:solidFill>
                  <a:prstClr val="black"/>
                </a:solidFill>
                <a:latin typeface="Arial"/>
                <a:cs typeface="Arial"/>
              </a:rPr>
              <a:t>Öz kıyım</a:t>
            </a:r>
            <a:endParaRPr lang="tr-TR" sz="18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908" y="876606"/>
            <a:ext cx="1188823" cy="102421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296" y="1194622"/>
            <a:ext cx="3328704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8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2104160"/>
            <a:ext cx="2857500" cy="2857500"/>
          </a:xfrm>
          <a:prstGeom prst="rect">
            <a:avLst/>
          </a:prstGeom>
        </p:spPr>
      </p:pic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383435314"/>
              </p:ext>
            </p:extLst>
          </p:nvPr>
        </p:nvGraphicFramePr>
        <p:xfrm>
          <a:off x="3160568" y="571499"/>
          <a:ext cx="8128000" cy="5527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381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spc="-150" dirty="0">
                <a:solidFill>
                  <a:schemeClr val="tx2"/>
                </a:solidFill>
              </a:rPr>
              <a:t>CİNSEL</a:t>
            </a:r>
            <a:r>
              <a:rPr lang="tr-TR" sz="3600" spc="-345" dirty="0">
                <a:solidFill>
                  <a:schemeClr val="tx2"/>
                </a:solidFill>
              </a:rPr>
              <a:t> </a:t>
            </a:r>
            <a:r>
              <a:rPr lang="tr-TR" sz="3600" spc="-120" dirty="0">
                <a:solidFill>
                  <a:schemeClr val="tx2"/>
                </a:solidFill>
              </a:rPr>
              <a:t>İSTİSMAR</a:t>
            </a:r>
            <a:r>
              <a:rPr lang="tr-TR" sz="3600" spc="-265" dirty="0">
                <a:solidFill>
                  <a:schemeClr val="tx2"/>
                </a:solidFill>
              </a:rPr>
              <a:t> </a:t>
            </a:r>
            <a:r>
              <a:rPr lang="tr-TR" sz="3600" spc="-114" dirty="0">
                <a:solidFill>
                  <a:schemeClr val="tx2"/>
                </a:solidFill>
              </a:rPr>
              <a:t>İLE</a:t>
            </a:r>
            <a:r>
              <a:rPr lang="tr-TR" sz="3600" spc="-315" dirty="0">
                <a:solidFill>
                  <a:schemeClr val="tx2"/>
                </a:solidFill>
              </a:rPr>
              <a:t> </a:t>
            </a:r>
            <a:r>
              <a:rPr lang="tr-TR" sz="3600" spc="-90" dirty="0">
                <a:solidFill>
                  <a:schemeClr val="tx2"/>
                </a:solidFill>
              </a:rPr>
              <a:t>İLGİLİ</a:t>
            </a:r>
            <a:r>
              <a:rPr lang="tr-TR" sz="3600" spc="-185" dirty="0">
                <a:solidFill>
                  <a:schemeClr val="tx2"/>
                </a:solidFill>
              </a:rPr>
              <a:t> </a:t>
            </a:r>
            <a:r>
              <a:rPr lang="tr-TR" sz="3600" spc="-155" dirty="0">
                <a:solidFill>
                  <a:schemeClr val="tx2"/>
                </a:solidFill>
              </a:rPr>
              <a:t>DOĞRU</a:t>
            </a:r>
            <a:r>
              <a:rPr lang="tr-TR" sz="3600" spc="-350" dirty="0">
                <a:solidFill>
                  <a:schemeClr val="tx2"/>
                </a:solidFill>
              </a:rPr>
              <a:t> </a:t>
            </a:r>
            <a:r>
              <a:rPr lang="tr-TR" sz="3600" spc="-80" dirty="0" smtClean="0">
                <a:solidFill>
                  <a:schemeClr val="tx2"/>
                </a:solidFill>
              </a:rPr>
              <a:t>BİLİNEN </a:t>
            </a:r>
            <a:r>
              <a:rPr lang="tr-TR" sz="3600" spc="-80" dirty="0" smtClean="0">
                <a:solidFill>
                  <a:srgbClr val="FF0000"/>
                </a:solidFill>
              </a:rPr>
              <a:t>YANLIŞLAR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2900" lvl="0">
              <a:lnSpc>
                <a:spcPct val="100000"/>
              </a:lnSpc>
              <a:spcBef>
                <a:spcPts val="1380"/>
              </a:spcBef>
              <a:buSzTx/>
            </a:pPr>
            <a:r>
              <a:rPr lang="tr-TR" sz="2100" spc="-85" dirty="0">
                <a:solidFill>
                  <a:srgbClr val="FF0000"/>
                </a:solidFill>
                <a:latin typeface="Arial"/>
                <a:cs typeface="Arial"/>
              </a:rPr>
              <a:t>YANLIŞLAR</a:t>
            </a:r>
            <a:endParaRPr lang="tr-TR" sz="2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76200" marR="130810" lvl="0" indent="0">
              <a:lnSpc>
                <a:spcPts val="2500"/>
              </a:lnSpc>
              <a:spcBef>
                <a:spcPts val="1380"/>
              </a:spcBef>
              <a:buSzTx/>
              <a:buNone/>
            </a:pPr>
            <a:r>
              <a:rPr lang="tr-TR" sz="1800" spc="-70" dirty="0" smtClean="0">
                <a:solidFill>
                  <a:prstClr val="black"/>
                </a:solidFill>
                <a:latin typeface="Arial"/>
                <a:cs typeface="Arial"/>
              </a:rPr>
              <a:t>Cinsel </a:t>
            </a:r>
            <a:r>
              <a:rPr lang="tr-TR" sz="1800" spc="-5" dirty="0" smtClean="0">
                <a:solidFill>
                  <a:prstClr val="black"/>
                </a:solidFill>
                <a:latin typeface="Arial"/>
                <a:cs typeface="Arial"/>
              </a:rPr>
              <a:t>istismar </a:t>
            </a:r>
            <a:r>
              <a:rPr lang="tr-TR" sz="1800" spc="-45" dirty="0" smtClean="0">
                <a:solidFill>
                  <a:prstClr val="black"/>
                </a:solidFill>
                <a:latin typeface="Arial"/>
                <a:cs typeface="Arial"/>
              </a:rPr>
              <a:t>yalnızca</a:t>
            </a:r>
            <a:r>
              <a:rPr lang="tr-TR" sz="1800" spc="-415" dirty="0" smtClean="0">
                <a:solidFill>
                  <a:prstClr val="black"/>
                </a:solidFill>
                <a:latin typeface="Arial"/>
                <a:cs typeface="Arial"/>
              </a:rPr>
              <a:t>     </a:t>
            </a:r>
            <a:r>
              <a:rPr lang="tr-TR" sz="1800" spc="-60" dirty="0" smtClean="0">
                <a:solidFill>
                  <a:prstClr val="black"/>
                </a:solidFill>
                <a:latin typeface="Arial"/>
                <a:cs typeface="Arial"/>
              </a:rPr>
              <a:t>çocuğun </a:t>
            </a:r>
            <a:r>
              <a:rPr lang="tr-TR" sz="1800" dirty="0" smtClean="0">
                <a:solidFill>
                  <a:prstClr val="black"/>
                </a:solidFill>
                <a:latin typeface="Arial"/>
                <a:cs typeface="Arial"/>
              </a:rPr>
              <a:t>hayal  </a:t>
            </a:r>
            <a:r>
              <a:rPr lang="tr-TR" sz="1800" spc="-45" dirty="0" smtClean="0">
                <a:solidFill>
                  <a:prstClr val="black"/>
                </a:solidFill>
                <a:latin typeface="Arial"/>
                <a:cs typeface="Arial"/>
              </a:rPr>
              <a:t>gücünün </a:t>
            </a:r>
            <a:r>
              <a:rPr lang="tr-TR" sz="1800" spc="-35" dirty="0" smtClean="0">
                <a:solidFill>
                  <a:prstClr val="black"/>
                </a:solidFill>
                <a:latin typeface="Arial"/>
                <a:cs typeface="Arial"/>
              </a:rPr>
              <a:t>uydurmasıdır. </a:t>
            </a:r>
            <a:r>
              <a:rPr lang="tr-TR" sz="1800" spc="-60" dirty="0" smtClean="0">
                <a:solidFill>
                  <a:prstClr val="black"/>
                </a:solidFill>
                <a:latin typeface="Arial"/>
                <a:cs typeface="Arial"/>
              </a:rPr>
              <a:t>Çocuklar  </a:t>
            </a:r>
            <a:r>
              <a:rPr lang="tr-TR" sz="1800" dirty="0" smtClean="0">
                <a:solidFill>
                  <a:prstClr val="black"/>
                </a:solidFill>
                <a:latin typeface="Arial"/>
                <a:cs typeface="Arial"/>
              </a:rPr>
              <a:t>hikayeler</a:t>
            </a:r>
            <a:r>
              <a:rPr lang="tr-TR" sz="1800" spc="-22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15" dirty="0" smtClean="0">
                <a:solidFill>
                  <a:prstClr val="black"/>
                </a:solidFill>
                <a:latin typeface="Arial"/>
                <a:cs typeface="Arial"/>
              </a:rPr>
              <a:t>uydururlar</a:t>
            </a:r>
            <a:endParaRPr lang="tr-TR" sz="18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ct val="100000"/>
              </a:lnSpc>
              <a:spcBef>
                <a:spcPts val="15"/>
              </a:spcBef>
              <a:buSzTx/>
              <a:buNone/>
            </a:pPr>
            <a:endParaRPr lang="tr-TR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7465" marR="5080" lvl="0" indent="0">
              <a:lnSpc>
                <a:spcPts val="2500"/>
              </a:lnSpc>
              <a:spcBef>
                <a:spcPts val="0"/>
              </a:spcBef>
              <a:buSzTx/>
              <a:buNone/>
            </a:pPr>
            <a:r>
              <a:rPr lang="tr-TR" sz="1800" spc="-95" dirty="0">
                <a:solidFill>
                  <a:prstClr val="black"/>
                </a:solidFill>
                <a:latin typeface="Arial"/>
                <a:cs typeface="Arial"/>
              </a:rPr>
              <a:t>Sadece </a:t>
            </a:r>
            <a:r>
              <a:rPr lang="tr-TR" sz="1800" spc="-30" dirty="0">
                <a:solidFill>
                  <a:prstClr val="black"/>
                </a:solidFill>
                <a:latin typeface="Arial"/>
                <a:cs typeface="Arial"/>
              </a:rPr>
              <a:t>çekici, </a:t>
            </a:r>
            <a:r>
              <a:rPr lang="tr-TR" sz="1800" spc="60" dirty="0">
                <a:solidFill>
                  <a:prstClr val="black"/>
                </a:solidFill>
                <a:latin typeface="Arial"/>
                <a:cs typeface="Arial"/>
              </a:rPr>
              <a:t>tatlı, </a:t>
            </a:r>
            <a:r>
              <a:rPr lang="tr-TR" sz="1800" spc="-10" dirty="0">
                <a:solidFill>
                  <a:prstClr val="black"/>
                </a:solidFill>
                <a:latin typeface="Arial"/>
                <a:cs typeface="Arial"/>
              </a:rPr>
              <a:t>güzel, </a:t>
            </a:r>
            <a:r>
              <a:rPr lang="tr-TR" sz="1800" spc="-70" dirty="0">
                <a:solidFill>
                  <a:prstClr val="black"/>
                </a:solidFill>
                <a:latin typeface="Arial"/>
                <a:cs typeface="Arial"/>
              </a:rPr>
              <a:t>açık </a:t>
            </a:r>
            <a:r>
              <a:rPr lang="tr-TR" sz="1800" spc="10" dirty="0">
                <a:solidFill>
                  <a:prstClr val="black"/>
                </a:solidFill>
                <a:latin typeface="Arial"/>
                <a:cs typeface="Arial"/>
              </a:rPr>
              <a:t>giyinen  </a:t>
            </a:r>
            <a:r>
              <a:rPr lang="tr-TR" sz="1800" spc="-20" dirty="0">
                <a:solidFill>
                  <a:prstClr val="black"/>
                </a:solidFill>
                <a:latin typeface="Arial"/>
                <a:cs typeface="Arial"/>
              </a:rPr>
              <a:t>çocuklar</a:t>
            </a:r>
            <a:r>
              <a:rPr lang="tr-TR" sz="1800" spc="-20" dirty="0" smtClean="0">
                <a:solidFill>
                  <a:prstClr val="black"/>
                </a:solidFill>
                <a:latin typeface="Arial"/>
                <a:cs typeface="Arial"/>
              </a:rPr>
              <a:t>; onay</a:t>
            </a:r>
            <a:r>
              <a:rPr lang="tr-TR" sz="1800" spc="-17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10" dirty="0">
                <a:solidFill>
                  <a:prstClr val="black"/>
                </a:solidFill>
                <a:latin typeface="Arial"/>
                <a:cs typeface="Arial"/>
              </a:rPr>
              <a:t>bekleyen</a:t>
            </a:r>
            <a:r>
              <a:rPr lang="tr-TR" sz="1800" spc="-2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dirty="0">
                <a:solidFill>
                  <a:prstClr val="black"/>
                </a:solidFill>
                <a:latin typeface="Arial"/>
                <a:cs typeface="Arial"/>
              </a:rPr>
              <a:t>kendine</a:t>
            </a:r>
            <a:r>
              <a:rPr lang="tr-TR" sz="1800" spc="-2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15" dirty="0">
                <a:solidFill>
                  <a:prstClr val="black"/>
                </a:solidFill>
                <a:latin typeface="Arial"/>
                <a:cs typeface="Arial"/>
              </a:rPr>
              <a:t>güveni  </a:t>
            </a:r>
            <a:r>
              <a:rPr lang="tr-TR" sz="1800" spc="-10" dirty="0">
                <a:solidFill>
                  <a:prstClr val="black"/>
                </a:solidFill>
                <a:latin typeface="Arial"/>
                <a:cs typeface="Arial"/>
              </a:rPr>
              <a:t>olamayan </a:t>
            </a:r>
            <a:r>
              <a:rPr lang="tr-TR" sz="1800" spc="5" dirty="0">
                <a:solidFill>
                  <a:prstClr val="black"/>
                </a:solidFill>
                <a:latin typeface="Arial"/>
                <a:cs typeface="Arial"/>
              </a:rPr>
              <a:t>pasif; </a:t>
            </a:r>
            <a:r>
              <a:rPr lang="tr-TR" sz="1800" spc="-25" dirty="0">
                <a:solidFill>
                  <a:prstClr val="black"/>
                </a:solidFill>
                <a:latin typeface="Arial"/>
                <a:cs typeface="Arial"/>
              </a:rPr>
              <a:t>yaramaz </a:t>
            </a:r>
            <a:r>
              <a:rPr lang="tr-TR" sz="1800" spc="-40" dirty="0">
                <a:solidFill>
                  <a:prstClr val="black"/>
                </a:solidFill>
                <a:latin typeface="Arial"/>
                <a:cs typeface="Arial"/>
              </a:rPr>
              <a:t>çocuklar  </a:t>
            </a:r>
            <a:r>
              <a:rPr lang="tr-TR" sz="1800" spc="-15" dirty="0">
                <a:solidFill>
                  <a:prstClr val="black"/>
                </a:solidFill>
                <a:latin typeface="Arial"/>
                <a:cs typeface="Arial"/>
              </a:rPr>
              <a:t>istismara </a:t>
            </a:r>
            <a:r>
              <a:rPr lang="tr-TR" sz="1800" spc="-35" dirty="0">
                <a:solidFill>
                  <a:prstClr val="black"/>
                </a:solidFill>
                <a:latin typeface="Arial"/>
                <a:cs typeface="Arial"/>
              </a:rPr>
              <a:t>maruz</a:t>
            </a:r>
            <a:r>
              <a:rPr lang="tr-TR" sz="1800" spc="-3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25" dirty="0">
                <a:solidFill>
                  <a:prstClr val="black"/>
                </a:solidFill>
                <a:latin typeface="Arial"/>
                <a:cs typeface="Arial"/>
              </a:rPr>
              <a:t>kalır.</a:t>
            </a:r>
            <a:endParaRPr lang="tr-TR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tr-TR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25"/>
              </a:spcBef>
              <a:buSzTx/>
              <a:buNone/>
            </a:pPr>
            <a:endParaRPr lang="tr-TR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06680" lvl="0" indent="0">
              <a:lnSpc>
                <a:spcPts val="2500"/>
              </a:lnSpc>
              <a:spcBef>
                <a:spcPts val="0"/>
              </a:spcBef>
              <a:buSzTx/>
              <a:buNone/>
            </a:pPr>
            <a:r>
              <a:rPr lang="tr-TR" sz="1800" spc="-70" dirty="0">
                <a:solidFill>
                  <a:prstClr val="black"/>
                </a:solidFill>
                <a:latin typeface="Arial"/>
                <a:cs typeface="Arial"/>
              </a:rPr>
              <a:t>Çocuklara </a:t>
            </a:r>
            <a:r>
              <a:rPr lang="tr-TR" sz="1800" spc="-25" dirty="0">
                <a:solidFill>
                  <a:prstClr val="black"/>
                </a:solidFill>
                <a:latin typeface="Arial"/>
                <a:cs typeface="Arial"/>
              </a:rPr>
              <a:t>uslu</a:t>
            </a:r>
            <a:r>
              <a:rPr lang="tr-TR" sz="1800" spc="-25" dirty="0" smtClean="0">
                <a:solidFill>
                  <a:prstClr val="black"/>
                </a:solidFill>
                <a:latin typeface="Arial"/>
                <a:cs typeface="Arial"/>
              </a:rPr>
              <a:t>, akıllı, açıkgöz</a:t>
            </a:r>
            <a:r>
              <a:rPr lang="tr-TR" sz="1800" spc="-15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15" dirty="0">
                <a:solidFill>
                  <a:prstClr val="black"/>
                </a:solidFill>
                <a:latin typeface="Arial"/>
                <a:cs typeface="Arial"/>
              </a:rPr>
              <a:t>olmalarını  </a:t>
            </a:r>
            <a:r>
              <a:rPr lang="tr-TR" sz="1800" spc="-20" dirty="0">
                <a:solidFill>
                  <a:prstClr val="black"/>
                </a:solidFill>
                <a:latin typeface="Arial"/>
                <a:cs typeface="Arial"/>
              </a:rPr>
              <a:t>söyleyerek</a:t>
            </a:r>
            <a:r>
              <a:rPr lang="tr-TR" sz="1800" spc="-2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10" dirty="0">
                <a:solidFill>
                  <a:prstClr val="black"/>
                </a:solidFill>
                <a:latin typeface="Arial"/>
                <a:cs typeface="Arial"/>
              </a:rPr>
              <a:t>onları</a:t>
            </a:r>
            <a:r>
              <a:rPr lang="tr-TR" sz="1800" spc="-2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25" dirty="0">
                <a:solidFill>
                  <a:prstClr val="black"/>
                </a:solidFill>
                <a:latin typeface="Arial"/>
                <a:cs typeface="Arial"/>
              </a:rPr>
              <a:t>korumuş</a:t>
            </a:r>
            <a:r>
              <a:rPr lang="tr-TR" sz="1800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15" dirty="0">
                <a:solidFill>
                  <a:prstClr val="black"/>
                </a:solidFill>
                <a:latin typeface="Arial"/>
                <a:cs typeface="Arial"/>
              </a:rPr>
              <a:t>oluruz.</a:t>
            </a:r>
            <a:endParaRPr lang="tr-TR" sz="18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tr-TR" sz="180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1638300" lvl="0">
              <a:lnSpc>
                <a:spcPct val="100000"/>
              </a:lnSpc>
              <a:spcBef>
                <a:spcPts val="880"/>
              </a:spcBef>
              <a:buSzTx/>
            </a:pPr>
            <a:r>
              <a:rPr lang="tr-TR" sz="2100" spc="-130" dirty="0">
                <a:solidFill>
                  <a:srgbClr val="009900"/>
                </a:solidFill>
                <a:latin typeface="Arial"/>
                <a:cs typeface="Arial"/>
              </a:rPr>
              <a:t>DOĞRULAR</a:t>
            </a:r>
            <a:endParaRPr lang="tr-TR" sz="2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096000" y="2588106"/>
            <a:ext cx="5510645" cy="4134812"/>
          </a:xfrm>
        </p:spPr>
        <p:txBody>
          <a:bodyPr>
            <a:noAutofit/>
          </a:bodyPr>
          <a:lstStyle/>
          <a:p>
            <a:pPr marL="0" marR="704850" indent="0">
              <a:lnSpc>
                <a:spcPts val="2500"/>
              </a:lnSpc>
              <a:spcBef>
                <a:spcPts val="880"/>
              </a:spcBef>
              <a:buNone/>
            </a:pPr>
            <a:r>
              <a:rPr lang="tr-TR" spc="-60" dirty="0" smtClean="0">
                <a:latin typeface="Arial"/>
                <a:cs typeface="Arial"/>
              </a:rPr>
              <a:t>     Çocuklar </a:t>
            </a:r>
            <a:r>
              <a:rPr lang="tr-TR" spc="-5" dirty="0">
                <a:latin typeface="Arial"/>
                <a:cs typeface="Arial"/>
              </a:rPr>
              <a:t>istismar </a:t>
            </a:r>
            <a:r>
              <a:rPr lang="tr-TR" spc="-10" dirty="0">
                <a:latin typeface="Arial"/>
                <a:cs typeface="Arial"/>
              </a:rPr>
              <a:t>hakkında</a:t>
            </a:r>
            <a:r>
              <a:rPr lang="tr-TR" spc="-455" dirty="0">
                <a:latin typeface="Arial"/>
                <a:cs typeface="Arial"/>
              </a:rPr>
              <a:t> </a:t>
            </a:r>
            <a:r>
              <a:rPr lang="tr-TR" spc="-15" dirty="0" smtClean="0">
                <a:latin typeface="Arial"/>
                <a:cs typeface="Arial"/>
              </a:rPr>
              <a:t>yalan </a:t>
            </a:r>
            <a:r>
              <a:rPr lang="tr-TR" spc="-35" dirty="0" smtClean="0">
                <a:latin typeface="Arial"/>
                <a:cs typeface="Arial"/>
              </a:rPr>
              <a:t>söylemezler. Bu </a:t>
            </a:r>
            <a:r>
              <a:rPr lang="tr-TR" spc="-5" dirty="0">
                <a:latin typeface="Arial"/>
                <a:cs typeface="Arial"/>
              </a:rPr>
              <a:t>konuda </a:t>
            </a:r>
            <a:r>
              <a:rPr lang="tr-TR" dirty="0" smtClean="0">
                <a:latin typeface="Arial"/>
                <a:cs typeface="Arial"/>
              </a:rPr>
              <a:t>hikaye </a:t>
            </a:r>
            <a:r>
              <a:rPr lang="tr-TR" spc="-25" dirty="0" smtClean="0">
                <a:latin typeface="Arial"/>
                <a:cs typeface="Arial"/>
              </a:rPr>
              <a:t>uyduranlara </a:t>
            </a:r>
            <a:r>
              <a:rPr lang="tr-TR" spc="-35" dirty="0">
                <a:latin typeface="Arial"/>
                <a:cs typeface="Arial"/>
              </a:rPr>
              <a:t>çok </a:t>
            </a:r>
            <a:r>
              <a:rPr lang="tr-TR" spc="-70" dirty="0">
                <a:latin typeface="Arial"/>
                <a:cs typeface="Arial"/>
              </a:rPr>
              <a:t>az</a:t>
            </a:r>
            <a:r>
              <a:rPr lang="tr-TR" spc="-345" dirty="0">
                <a:latin typeface="Arial"/>
                <a:cs typeface="Arial"/>
              </a:rPr>
              <a:t> </a:t>
            </a:r>
            <a:r>
              <a:rPr lang="tr-TR" spc="-20" dirty="0">
                <a:latin typeface="Arial"/>
                <a:cs typeface="Arial"/>
              </a:rPr>
              <a:t>rastlanır.</a:t>
            </a:r>
            <a:endParaRPr lang="tr-TR" dirty="0">
              <a:latin typeface="Arial"/>
              <a:cs typeface="Arial"/>
            </a:endParaRPr>
          </a:p>
          <a:p>
            <a:pPr marL="0" marR="5080" indent="0">
              <a:lnSpc>
                <a:spcPts val="2500"/>
              </a:lnSpc>
              <a:buNone/>
            </a:pPr>
            <a:r>
              <a:rPr lang="tr-TR" dirty="0" smtClean="0">
                <a:latin typeface="Times New Roman"/>
                <a:cs typeface="Times New Roman"/>
              </a:rPr>
              <a:t>  </a:t>
            </a:r>
            <a:r>
              <a:rPr lang="tr-TR" spc="-60" dirty="0" smtClean="0">
                <a:latin typeface="Arial"/>
                <a:cs typeface="Arial"/>
              </a:rPr>
              <a:t>Çocukların </a:t>
            </a:r>
            <a:r>
              <a:rPr lang="tr-TR" spc="-30" dirty="0">
                <a:latin typeface="Arial"/>
                <a:cs typeface="Arial"/>
              </a:rPr>
              <a:t>görünüşü </a:t>
            </a:r>
            <a:r>
              <a:rPr lang="tr-TR" spc="-20" dirty="0">
                <a:latin typeface="Arial"/>
                <a:cs typeface="Arial"/>
              </a:rPr>
              <a:t>ya </a:t>
            </a:r>
            <a:r>
              <a:rPr lang="tr-TR" spc="-30" dirty="0">
                <a:latin typeface="Arial"/>
                <a:cs typeface="Arial"/>
              </a:rPr>
              <a:t>da </a:t>
            </a:r>
            <a:r>
              <a:rPr lang="tr-TR" spc="-50" dirty="0">
                <a:latin typeface="Arial"/>
                <a:cs typeface="Arial"/>
              </a:rPr>
              <a:t>davranışı  </a:t>
            </a:r>
            <a:r>
              <a:rPr lang="tr-TR" spc="-15" dirty="0">
                <a:latin typeface="Arial"/>
                <a:cs typeface="Arial"/>
              </a:rPr>
              <a:t>istismara </a:t>
            </a:r>
            <a:r>
              <a:rPr lang="tr-TR" spc="-60" dirty="0">
                <a:latin typeface="Arial"/>
                <a:cs typeface="Arial"/>
              </a:rPr>
              <a:t>sebep </a:t>
            </a:r>
            <a:r>
              <a:rPr lang="tr-TR" dirty="0">
                <a:latin typeface="Arial"/>
                <a:cs typeface="Arial"/>
              </a:rPr>
              <a:t>olmaz. </a:t>
            </a:r>
            <a:r>
              <a:rPr lang="tr-TR" spc="-10" dirty="0">
                <a:latin typeface="Arial"/>
                <a:cs typeface="Arial"/>
              </a:rPr>
              <a:t>Anlamını </a:t>
            </a:r>
            <a:r>
              <a:rPr lang="tr-TR" spc="10" dirty="0">
                <a:latin typeface="Arial"/>
                <a:cs typeface="Arial"/>
              </a:rPr>
              <a:t>dahi  </a:t>
            </a:r>
            <a:r>
              <a:rPr lang="tr-TR" spc="15" dirty="0">
                <a:latin typeface="Arial"/>
                <a:cs typeface="Arial"/>
              </a:rPr>
              <a:t>bilmedikleri</a:t>
            </a:r>
            <a:r>
              <a:rPr lang="tr-TR" spc="-110" dirty="0">
                <a:latin typeface="Arial"/>
                <a:cs typeface="Arial"/>
              </a:rPr>
              <a:t> </a:t>
            </a:r>
            <a:r>
              <a:rPr lang="tr-TR" spc="-10" dirty="0">
                <a:latin typeface="Arial"/>
                <a:cs typeface="Arial"/>
              </a:rPr>
              <a:t>olaylarla</a:t>
            </a:r>
            <a:r>
              <a:rPr lang="tr-TR" spc="-170" dirty="0">
                <a:latin typeface="Arial"/>
                <a:cs typeface="Arial"/>
              </a:rPr>
              <a:t> </a:t>
            </a:r>
            <a:r>
              <a:rPr lang="tr-TR" spc="30" dirty="0">
                <a:latin typeface="Arial"/>
                <a:cs typeface="Arial"/>
              </a:rPr>
              <a:t>ilgili</a:t>
            </a:r>
            <a:r>
              <a:rPr lang="tr-TR" spc="-110" dirty="0">
                <a:latin typeface="Arial"/>
                <a:cs typeface="Arial"/>
              </a:rPr>
              <a:t> </a:t>
            </a:r>
            <a:r>
              <a:rPr lang="tr-TR" spc="-40" dirty="0">
                <a:latin typeface="Arial"/>
                <a:cs typeface="Arial"/>
              </a:rPr>
              <a:t>çocuklar</a:t>
            </a:r>
            <a:r>
              <a:rPr lang="tr-TR" spc="-120" dirty="0">
                <a:latin typeface="Arial"/>
                <a:cs typeface="Arial"/>
              </a:rPr>
              <a:t> </a:t>
            </a:r>
            <a:r>
              <a:rPr lang="tr-TR" spc="-70" dirty="0">
                <a:latin typeface="Arial"/>
                <a:cs typeface="Arial"/>
              </a:rPr>
              <a:t>asla  </a:t>
            </a:r>
            <a:r>
              <a:rPr lang="tr-TR" spc="-45" dirty="0" smtClean="0">
                <a:latin typeface="Arial"/>
                <a:cs typeface="Arial"/>
              </a:rPr>
              <a:t>suçlanamazlar.</a:t>
            </a:r>
            <a:endParaRPr lang="tr-TR" dirty="0" smtClean="0">
              <a:latin typeface="Times New Roman"/>
              <a:cs typeface="Times New Roman"/>
            </a:endParaRPr>
          </a:p>
          <a:p>
            <a:pPr marL="0" marR="5080" indent="0">
              <a:lnSpc>
                <a:spcPts val="2500"/>
              </a:lnSpc>
              <a:buNone/>
            </a:pPr>
            <a:endParaRPr lang="tr-TR" spc="-65" dirty="0" smtClean="0">
              <a:latin typeface="Arial"/>
              <a:cs typeface="Arial"/>
            </a:endParaRPr>
          </a:p>
          <a:p>
            <a:pPr marL="0" marR="5080" indent="0">
              <a:lnSpc>
                <a:spcPts val="2500"/>
              </a:lnSpc>
              <a:buNone/>
            </a:pPr>
            <a:r>
              <a:rPr lang="tr-TR" spc="-65" dirty="0" smtClean="0">
                <a:latin typeface="Arial"/>
                <a:cs typeface="Arial"/>
              </a:rPr>
              <a:t>Çocukları </a:t>
            </a:r>
            <a:r>
              <a:rPr lang="tr-TR" dirty="0">
                <a:latin typeface="Arial"/>
                <a:cs typeface="Arial"/>
              </a:rPr>
              <a:t>bu </a:t>
            </a:r>
            <a:r>
              <a:rPr lang="tr-TR" spc="-5" dirty="0">
                <a:latin typeface="Arial"/>
                <a:cs typeface="Arial"/>
              </a:rPr>
              <a:t>konuda </a:t>
            </a:r>
            <a:r>
              <a:rPr lang="tr-TR" spc="20" dirty="0">
                <a:latin typeface="Arial"/>
                <a:cs typeface="Arial"/>
              </a:rPr>
              <a:t>eğitmeliyiz.  </a:t>
            </a:r>
            <a:r>
              <a:rPr lang="tr-TR" spc="-15" dirty="0">
                <a:latin typeface="Arial"/>
                <a:cs typeface="Arial"/>
              </a:rPr>
              <a:t>İstismarla </a:t>
            </a:r>
            <a:r>
              <a:rPr lang="tr-TR" spc="-30" dirty="0">
                <a:latin typeface="Arial"/>
                <a:cs typeface="Arial"/>
              </a:rPr>
              <a:t>karşılaştığında </a:t>
            </a:r>
            <a:r>
              <a:rPr lang="tr-TR" spc="-65" dirty="0">
                <a:latin typeface="Arial"/>
                <a:cs typeface="Arial"/>
              </a:rPr>
              <a:t>çocuk  </a:t>
            </a:r>
            <a:r>
              <a:rPr lang="tr-TR" spc="-25" dirty="0">
                <a:latin typeface="Arial"/>
                <a:cs typeface="Arial"/>
              </a:rPr>
              <a:t>bağırarak</a:t>
            </a:r>
            <a:r>
              <a:rPr lang="tr-TR" spc="-180" dirty="0">
                <a:latin typeface="Arial"/>
                <a:cs typeface="Arial"/>
              </a:rPr>
              <a:t> </a:t>
            </a:r>
            <a:r>
              <a:rPr lang="tr-TR" spc="-10" dirty="0">
                <a:latin typeface="Arial"/>
                <a:cs typeface="Arial"/>
              </a:rPr>
              <a:t>yardım</a:t>
            </a:r>
            <a:r>
              <a:rPr lang="tr-TR" spc="-185" dirty="0">
                <a:latin typeface="Arial"/>
                <a:cs typeface="Arial"/>
              </a:rPr>
              <a:t> </a:t>
            </a:r>
            <a:r>
              <a:rPr lang="tr-TR" spc="15" dirty="0">
                <a:latin typeface="Arial"/>
                <a:cs typeface="Arial"/>
              </a:rPr>
              <a:t>istemeli,</a:t>
            </a:r>
            <a:r>
              <a:rPr lang="tr-TR" spc="-160" dirty="0">
                <a:latin typeface="Arial"/>
                <a:cs typeface="Arial"/>
              </a:rPr>
              <a:t> </a:t>
            </a:r>
            <a:r>
              <a:rPr lang="tr-TR" spc="-15" dirty="0">
                <a:latin typeface="Arial"/>
                <a:cs typeface="Arial"/>
              </a:rPr>
              <a:t>oradan  </a:t>
            </a:r>
            <a:r>
              <a:rPr lang="tr-TR" spc="-40" dirty="0">
                <a:latin typeface="Arial"/>
                <a:cs typeface="Arial"/>
              </a:rPr>
              <a:t>uzaklaşmalıdır.</a:t>
            </a:r>
            <a:endParaRPr lang="tr-TR" dirty="0">
              <a:latin typeface="Arial"/>
              <a:cs typeface="Arial"/>
            </a:endParaRPr>
          </a:p>
          <a:p>
            <a:pPr marL="45720" indent="0">
              <a:buNone/>
            </a:pP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771" y="1905000"/>
            <a:ext cx="1030313" cy="34140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839" y="1905000"/>
            <a:ext cx="902286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722" y="589636"/>
            <a:ext cx="1030313" cy="341406"/>
          </a:xfrm>
          <a:prstGeom prst="rect">
            <a:avLst/>
          </a:prstGeom>
        </p:spPr>
      </p:pic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0" y="467592"/>
            <a:ext cx="4389120" cy="685799"/>
          </a:xfrm>
        </p:spPr>
        <p:txBody>
          <a:bodyPr/>
          <a:lstStyle/>
          <a:p>
            <a:r>
              <a:rPr lang="tr-TR" sz="2400" spc="-85" dirty="0">
                <a:solidFill>
                  <a:srgbClr val="FF0000"/>
                </a:solidFill>
                <a:latin typeface="Arial"/>
                <a:cs typeface="Arial"/>
              </a:rPr>
              <a:t>YANLIŞLAR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24000" y="1402774"/>
            <a:ext cx="4389120" cy="4738254"/>
          </a:xfrm>
        </p:spPr>
        <p:txBody>
          <a:bodyPr/>
          <a:lstStyle/>
          <a:p>
            <a:pPr marL="1651000" lvl="0" indent="0">
              <a:lnSpc>
                <a:spcPct val="100000"/>
              </a:lnSpc>
              <a:spcBef>
                <a:spcPts val="1380"/>
              </a:spcBef>
              <a:buSzTx/>
              <a:buNone/>
            </a:pPr>
            <a:endParaRPr lang="tr-TR" sz="21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lvl="0" indent="0">
              <a:lnSpc>
                <a:spcPts val="2500"/>
              </a:lnSpc>
              <a:spcBef>
                <a:spcPts val="1380"/>
              </a:spcBef>
              <a:buSzTx/>
              <a:buNone/>
            </a:pPr>
            <a:r>
              <a:rPr lang="tr-TR" sz="2100" spc="-30" dirty="0" smtClean="0">
                <a:solidFill>
                  <a:prstClr val="black"/>
                </a:solidFill>
                <a:latin typeface="Arial"/>
                <a:cs typeface="Arial"/>
              </a:rPr>
              <a:t>Genellikle </a:t>
            </a:r>
            <a:r>
              <a:rPr lang="tr-TR" sz="2100" spc="30" dirty="0" smtClean="0">
                <a:solidFill>
                  <a:prstClr val="black"/>
                </a:solidFill>
                <a:latin typeface="Arial"/>
                <a:cs typeface="Arial"/>
              </a:rPr>
              <a:t>tehlikeli </a:t>
            </a:r>
            <a:r>
              <a:rPr lang="tr-TR" sz="2100" spc="-15" dirty="0" smtClean="0">
                <a:solidFill>
                  <a:prstClr val="black"/>
                </a:solidFill>
                <a:latin typeface="Arial"/>
                <a:cs typeface="Arial"/>
              </a:rPr>
              <a:t>yerler, </a:t>
            </a:r>
            <a:r>
              <a:rPr lang="tr-TR" sz="2100" spc="-5" dirty="0" smtClean="0">
                <a:solidFill>
                  <a:prstClr val="black"/>
                </a:solidFill>
                <a:latin typeface="Arial"/>
                <a:cs typeface="Arial"/>
              </a:rPr>
              <a:t>özellikle  </a:t>
            </a:r>
            <a:r>
              <a:rPr lang="tr-TR" sz="2100" spc="-10" dirty="0" smtClean="0">
                <a:solidFill>
                  <a:prstClr val="black"/>
                </a:solidFill>
                <a:latin typeface="Arial"/>
                <a:cs typeface="Arial"/>
              </a:rPr>
              <a:t>karanlık </a:t>
            </a:r>
            <a:r>
              <a:rPr lang="tr-TR" sz="2100" spc="10" dirty="0" smtClean="0">
                <a:solidFill>
                  <a:prstClr val="black"/>
                </a:solidFill>
                <a:latin typeface="Arial"/>
                <a:cs typeface="Arial"/>
              </a:rPr>
              <a:t>bastıktan </a:t>
            </a:r>
            <a:r>
              <a:rPr lang="tr-TR" sz="2100" spc="-10" dirty="0" err="1" smtClean="0">
                <a:solidFill>
                  <a:prstClr val="black"/>
                </a:solidFill>
                <a:latin typeface="Arial"/>
                <a:cs typeface="Arial"/>
              </a:rPr>
              <a:t>sonra,parklar</a:t>
            </a:r>
            <a:r>
              <a:rPr lang="tr-TR" sz="2100" spc="-10" dirty="0" smtClean="0">
                <a:solidFill>
                  <a:prstClr val="black"/>
                </a:solidFill>
                <a:latin typeface="Arial"/>
                <a:cs typeface="Arial"/>
              </a:rPr>
              <a:t>,  </a:t>
            </a:r>
            <a:r>
              <a:rPr lang="tr-TR" sz="2100" dirty="0" smtClean="0">
                <a:solidFill>
                  <a:prstClr val="black"/>
                </a:solidFill>
                <a:latin typeface="Arial"/>
                <a:cs typeface="Arial"/>
              </a:rPr>
              <a:t>umumi </a:t>
            </a:r>
            <a:r>
              <a:rPr lang="tr-TR" sz="2100" spc="15" dirty="0" smtClean="0">
                <a:solidFill>
                  <a:prstClr val="black"/>
                </a:solidFill>
                <a:latin typeface="Arial"/>
                <a:cs typeface="Arial"/>
              </a:rPr>
              <a:t>tuvaletler </a:t>
            </a:r>
            <a:r>
              <a:rPr lang="tr-TR" sz="2100" spc="-75" dirty="0" smtClean="0">
                <a:solidFill>
                  <a:prstClr val="black"/>
                </a:solidFill>
                <a:latin typeface="Arial"/>
                <a:cs typeface="Arial"/>
              </a:rPr>
              <a:t>ve </a:t>
            </a:r>
            <a:r>
              <a:rPr lang="tr-TR" sz="2100" spc="-35" dirty="0" smtClean="0">
                <a:solidFill>
                  <a:prstClr val="black"/>
                </a:solidFill>
                <a:latin typeface="Arial"/>
                <a:cs typeface="Arial"/>
              </a:rPr>
              <a:t>boş</a:t>
            </a:r>
            <a:r>
              <a:rPr lang="tr-TR" sz="2100" spc="-39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-25" dirty="0" smtClean="0">
                <a:solidFill>
                  <a:prstClr val="black"/>
                </a:solidFill>
                <a:latin typeface="Arial"/>
                <a:cs typeface="Arial"/>
              </a:rPr>
              <a:t>sokaklardır.</a:t>
            </a:r>
            <a:endParaRPr lang="tr-TR" sz="21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ct val="100000"/>
              </a:lnSpc>
              <a:spcBef>
                <a:spcPts val="10"/>
              </a:spcBef>
              <a:buSzTx/>
              <a:buNone/>
            </a:pPr>
            <a:endParaRPr lang="tr-TR" sz="2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400" marR="103505" lvl="0" indent="0">
              <a:lnSpc>
                <a:spcPts val="2500"/>
              </a:lnSpc>
              <a:spcBef>
                <a:spcPts val="0"/>
              </a:spcBef>
              <a:buSzTx/>
              <a:buNone/>
            </a:pPr>
            <a:r>
              <a:rPr lang="tr-TR" sz="2100" spc="-60" dirty="0">
                <a:solidFill>
                  <a:prstClr val="black"/>
                </a:solidFill>
                <a:latin typeface="Arial"/>
                <a:cs typeface="Arial"/>
              </a:rPr>
              <a:t>Çocuklar </a:t>
            </a:r>
            <a:r>
              <a:rPr lang="tr-TR" sz="2100" spc="65" dirty="0">
                <a:solidFill>
                  <a:prstClr val="black"/>
                </a:solidFill>
                <a:latin typeface="Arial"/>
                <a:cs typeface="Arial"/>
              </a:rPr>
              <a:t>kötü </a:t>
            </a:r>
            <a:r>
              <a:rPr lang="tr-TR" sz="2100" dirty="0">
                <a:solidFill>
                  <a:prstClr val="black"/>
                </a:solidFill>
                <a:latin typeface="Arial"/>
                <a:cs typeface="Arial"/>
              </a:rPr>
              <a:t>görünümlü, </a:t>
            </a:r>
            <a:r>
              <a:rPr lang="tr-TR" sz="2100" spc="-35" dirty="0">
                <a:solidFill>
                  <a:prstClr val="black"/>
                </a:solidFill>
                <a:latin typeface="Arial"/>
                <a:cs typeface="Arial"/>
              </a:rPr>
              <a:t>yabancı  </a:t>
            </a:r>
            <a:r>
              <a:rPr lang="tr-TR" sz="2100" spc="-15" dirty="0">
                <a:solidFill>
                  <a:prstClr val="black"/>
                </a:solidFill>
                <a:latin typeface="Arial"/>
                <a:cs typeface="Arial"/>
              </a:rPr>
              <a:t>kişilerden </a:t>
            </a:r>
            <a:r>
              <a:rPr lang="tr-TR" sz="2100" spc="-40" dirty="0">
                <a:solidFill>
                  <a:prstClr val="black"/>
                </a:solidFill>
                <a:latin typeface="Arial"/>
                <a:cs typeface="Arial"/>
              </a:rPr>
              <a:t>uzak </a:t>
            </a:r>
            <a:r>
              <a:rPr lang="tr-TR" sz="2100" spc="-15" dirty="0">
                <a:solidFill>
                  <a:prstClr val="black"/>
                </a:solidFill>
                <a:latin typeface="Arial"/>
                <a:cs typeface="Arial"/>
              </a:rPr>
              <a:t>durmalı</a:t>
            </a:r>
            <a:r>
              <a:rPr lang="tr-TR" sz="2100" spc="-4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-35" dirty="0">
                <a:solidFill>
                  <a:prstClr val="black"/>
                </a:solidFill>
                <a:latin typeface="Arial"/>
                <a:cs typeface="Arial"/>
              </a:rPr>
              <a:t>çünkü </a:t>
            </a:r>
            <a:r>
              <a:rPr lang="tr-TR" sz="2100" spc="10" dirty="0">
                <a:solidFill>
                  <a:prstClr val="black"/>
                </a:solidFill>
                <a:latin typeface="Arial"/>
                <a:cs typeface="Arial"/>
              </a:rPr>
              <a:t>onlar  </a:t>
            </a:r>
            <a:r>
              <a:rPr lang="tr-TR" sz="2100" spc="-30" dirty="0">
                <a:solidFill>
                  <a:prstClr val="black"/>
                </a:solidFill>
                <a:latin typeface="Arial"/>
                <a:cs typeface="Arial"/>
              </a:rPr>
              <a:t>istismarcı</a:t>
            </a:r>
            <a:r>
              <a:rPr lang="tr-TR" sz="2100" spc="-1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-10" dirty="0">
                <a:solidFill>
                  <a:prstClr val="black"/>
                </a:solidFill>
                <a:latin typeface="Arial"/>
                <a:cs typeface="Arial"/>
              </a:rPr>
              <a:t>kişilerdir.</a:t>
            </a:r>
            <a:endParaRPr lang="tr-TR" sz="2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453" y="544332"/>
            <a:ext cx="902286" cy="35359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371" y="523954"/>
            <a:ext cx="1700931" cy="573074"/>
          </a:xfrm>
          <a:prstGeom prst="rect">
            <a:avLst/>
          </a:prstGeom>
        </p:spPr>
      </p:pic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78880" y="1433945"/>
            <a:ext cx="5913120" cy="4707084"/>
          </a:xfrm>
        </p:spPr>
        <p:txBody>
          <a:bodyPr>
            <a:normAutofit/>
          </a:bodyPr>
          <a:lstStyle/>
          <a:p>
            <a:pPr marL="1765300" lvl="0" indent="0">
              <a:lnSpc>
                <a:spcPct val="100000"/>
              </a:lnSpc>
              <a:spcBef>
                <a:spcPts val="980"/>
              </a:spcBef>
              <a:buSzTx/>
              <a:buNone/>
            </a:pPr>
            <a:endParaRPr lang="tr-TR" sz="2100" kern="0" spc="-130" dirty="0">
              <a:solidFill>
                <a:srgbClr val="009900"/>
              </a:solidFill>
              <a:latin typeface="Arial"/>
              <a:cs typeface="Arial"/>
            </a:endParaRPr>
          </a:p>
          <a:p>
            <a:pPr marL="12700" marR="5080" lvl="0" indent="0">
              <a:lnSpc>
                <a:spcPct val="99800"/>
              </a:lnSpc>
              <a:spcBef>
                <a:spcPts val="885"/>
              </a:spcBef>
              <a:buSzTx/>
              <a:buNone/>
            </a:pPr>
            <a:r>
              <a:rPr lang="tr-TR" sz="2100" kern="0" spc="-30" dirty="0">
                <a:solidFill>
                  <a:srgbClr val="000000"/>
                </a:solidFill>
                <a:latin typeface="Arial"/>
                <a:cs typeface="Arial"/>
              </a:rPr>
              <a:t>İstismarcının </a:t>
            </a:r>
            <a:r>
              <a:rPr lang="tr-TR" sz="2100" kern="0" dirty="0">
                <a:solidFill>
                  <a:srgbClr val="000000"/>
                </a:solidFill>
                <a:latin typeface="Arial"/>
                <a:cs typeface="Arial"/>
              </a:rPr>
              <a:t>tercih </a:t>
            </a:r>
            <a:r>
              <a:rPr lang="tr-TR" sz="2100" kern="0" spc="75" dirty="0">
                <a:solidFill>
                  <a:srgbClr val="000000"/>
                </a:solidFill>
                <a:latin typeface="Arial"/>
                <a:cs typeface="Arial"/>
              </a:rPr>
              <a:t>ettiği</a:t>
            </a:r>
            <a:r>
              <a:rPr lang="tr-TR" sz="2100" kern="0" spc="-4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tr-TR" sz="2100" kern="0" spc="-10" dirty="0">
                <a:solidFill>
                  <a:srgbClr val="000000"/>
                </a:solidFill>
                <a:latin typeface="Arial"/>
                <a:cs typeface="Arial"/>
              </a:rPr>
              <a:t>yerler </a:t>
            </a:r>
            <a:r>
              <a:rPr lang="tr-TR" sz="2100" kern="0" spc="-5" dirty="0">
                <a:solidFill>
                  <a:srgbClr val="000000"/>
                </a:solidFill>
                <a:latin typeface="Arial"/>
                <a:cs typeface="Arial"/>
              </a:rPr>
              <a:t>genellikle  </a:t>
            </a:r>
            <a:r>
              <a:rPr lang="tr-TR" sz="2100" kern="0" spc="-60" dirty="0">
                <a:solidFill>
                  <a:srgbClr val="000000"/>
                </a:solidFill>
                <a:latin typeface="Arial"/>
                <a:cs typeface="Arial"/>
              </a:rPr>
              <a:t>çocuğun </a:t>
            </a:r>
            <a:r>
              <a:rPr lang="tr-TR" sz="2100" kern="0" spc="5" dirty="0">
                <a:solidFill>
                  <a:srgbClr val="000000"/>
                </a:solidFill>
                <a:latin typeface="Arial"/>
                <a:cs typeface="Arial"/>
              </a:rPr>
              <a:t>tanıdığı, </a:t>
            </a:r>
            <a:r>
              <a:rPr lang="tr-TR" sz="2100" kern="0" spc="30" dirty="0">
                <a:solidFill>
                  <a:srgbClr val="000000"/>
                </a:solidFill>
                <a:latin typeface="Arial"/>
                <a:cs typeface="Arial"/>
              </a:rPr>
              <a:t>bildiği </a:t>
            </a:r>
            <a:r>
              <a:rPr lang="tr-TR" sz="2100" kern="0" spc="-10" dirty="0">
                <a:solidFill>
                  <a:srgbClr val="000000"/>
                </a:solidFill>
                <a:latin typeface="Arial"/>
                <a:cs typeface="Arial"/>
              </a:rPr>
              <a:t>yerledir. </a:t>
            </a:r>
            <a:r>
              <a:rPr lang="tr-TR" sz="2100" kern="0" spc="-25" dirty="0">
                <a:solidFill>
                  <a:srgbClr val="000000"/>
                </a:solidFill>
                <a:latin typeface="Arial"/>
                <a:cs typeface="Arial"/>
              </a:rPr>
              <a:t>Okul </a:t>
            </a:r>
            <a:r>
              <a:rPr lang="tr-TR" sz="2100" kern="0" spc="-75" dirty="0">
                <a:solidFill>
                  <a:srgbClr val="000000"/>
                </a:solidFill>
                <a:latin typeface="Arial"/>
                <a:cs typeface="Arial"/>
              </a:rPr>
              <a:t>ve  </a:t>
            </a:r>
            <a:r>
              <a:rPr lang="tr-TR" sz="2100" kern="0" spc="-50" dirty="0">
                <a:solidFill>
                  <a:srgbClr val="000000"/>
                </a:solidFill>
                <a:latin typeface="Arial"/>
                <a:cs typeface="Arial"/>
              </a:rPr>
              <a:t>çevresi, evle </a:t>
            </a:r>
            <a:r>
              <a:rPr lang="tr-TR" sz="2100" kern="0" spc="15" dirty="0">
                <a:solidFill>
                  <a:srgbClr val="000000"/>
                </a:solidFill>
                <a:latin typeface="Arial"/>
                <a:cs typeface="Arial"/>
              </a:rPr>
              <a:t>okul </a:t>
            </a:r>
            <a:r>
              <a:rPr lang="tr-TR" sz="2100" kern="0" spc="-30" dirty="0">
                <a:solidFill>
                  <a:srgbClr val="000000"/>
                </a:solidFill>
                <a:latin typeface="Arial"/>
                <a:cs typeface="Arial"/>
              </a:rPr>
              <a:t>arasındaki </a:t>
            </a:r>
            <a:r>
              <a:rPr lang="tr-TR" sz="2100" kern="0" spc="40" dirty="0">
                <a:solidFill>
                  <a:srgbClr val="000000"/>
                </a:solidFill>
                <a:latin typeface="Arial"/>
                <a:cs typeface="Arial"/>
              </a:rPr>
              <a:t>yol</a:t>
            </a:r>
            <a:r>
              <a:rPr lang="tr-TR" sz="2100" kern="0" spc="40" dirty="0" smtClean="0">
                <a:solidFill>
                  <a:srgbClr val="000000"/>
                </a:solidFill>
                <a:latin typeface="Arial"/>
                <a:cs typeface="Arial"/>
              </a:rPr>
              <a:t>, bir  </a:t>
            </a:r>
            <a:r>
              <a:rPr lang="tr-TR" sz="2100" kern="0" spc="-45" dirty="0">
                <a:solidFill>
                  <a:srgbClr val="000000"/>
                </a:solidFill>
                <a:latin typeface="Arial"/>
                <a:cs typeface="Arial"/>
              </a:rPr>
              <a:t>arkadaş </a:t>
            </a:r>
            <a:r>
              <a:rPr lang="tr-TR" sz="2100" kern="0" spc="-20" dirty="0">
                <a:solidFill>
                  <a:srgbClr val="000000"/>
                </a:solidFill>
                <a:latin typeface="Arial"/>
                <a:cs typeface="Arial"/>
              </a:rPr>
              <a:t>yada </a:t>
            </a:r>
            <a:r>
              <a:rPr lang="tr-TR" sz="2100" kern="0" spc="-25" dirty="0">
                <a:solidFill>
                  <a:srgbClr val="000000"/>
                </a:solidFill>
                <a:latin typeface="Arial"/>
                <a:cs typeface="Arial"/>
              </a:rPr>
              <a:t>akrabanın </a:t>
            </a:r>
            <a:r>
              <a:rPr lang="tr-TR" sz="2100" kern="0" spc="-5" dirty="0">
                <a:solidFill>
                  <a:srgbClr val="000000"/>
                </a:solidFill>
                <a:latin typeface="Arial"/>
                <a:cs typeface="Arial"/>
              </a:rPr>
              <a:t>evi, </a:t>
            </a:r>
            <a:r>
              <a:rPr lang="tr-TR" sz="2100" kern="0" spc="-60" dirty="0">
                <a:solidFill>
                  <a:srgbClr val="000000"/>
                </a:solidFill>
                <a:latin typeface="Arial"/>
                <a:cs typeface="Arial"/>
              </a:rPr>
              <a:t>çocuğun  </a:t>
            </a:r>
            <a:r>
              <a:rPr lang="tr-TR" sz="2100" kern="0" spc="15" dirty="0">
                <a:solidFill>
                  <a:srgbClr val="000000"/>
                </a:solidFill>
                <a:latin typeface="Arial"/>
                <a:cs typeface="Arial"/>
              </a:rPr>
              <a:t>kendi </a:t>
            </a:r>
            <a:r>
              <a:rPr lang="tr-TR" sz="2100" kern="0" spc="-15" dirty="0">
                <a:solidFill>
                  <a:srgbClr val="000000"/>
                </a:solidFill>
                <a:latin typeface="Arial"/>
                <a:cs typeface="Arial"/>
              </a:rPr>
              <a:t>evidir. </a:t>
            </a:r>
            <a:r>
              <a:rPr lang="tr-TR" sz="2100" kern="0" spc="-80" dirty="0">
                <a:solidFill>
                  <a:srgbClr val="000000"/>
                </a:solidFill>
                <a:latin typeface="Arial"/>
                <a:cs typeface="Arial"/>
              </a:rPr>
              <a:t>Çocuğun </a:t>
            </a:r>
            <a:r>
              <a:rPr lang="tr-TR" sz="2100" kern="0" spc="20" dirty="0">
                <a:solidFill>
                  <a:srgbClr val="000000"/>
                </a:solidFill>
                <a:latin typeface="Arial"/>
                <a:cs typeface="Arial"/>
              </a:rPr>
              <a:t>rahat </a:t>
            </a:r>
            <a:r>
              <a:rPr lang="tr-TR" sz="2100" kern="0" spc="-75" dirty="0">
                <a:solidFill>
                  <a:srgbClr val="000000"/>
                </a:solidFill>
                <a:latin typeface="Arial"/>
                <a:cs typeface="Arial"/>
              </a:rPr>
              <a:t>ve </a:t>
            </a:r>
            <a:r>
              <a:rPr lang="tr-TR" sz="2100" kern="0" spc="-50" dirty="0">
                <a:solidFill>
                  <a:srgbClr val="000000"/>
                </a:solidFill>
                <a:latin typeface="Arial"/>
                <a:cs typeface="Arial"/>
              </a:rPr>
              <a:t>gevşek  </a:t>
            </a:r>
            <a:r>
              <a:rPr lang="tr-TR" sz="2100" kern="0" dirty="0">
                <a:solidFill>
                  <a:srgbClr val="000000"/>
                </a:solidFill>
                <a:latin typeface="Arial"/>
                <a:cs typeface="Arial"/>
              </a:rPr>
              <a:t>olduğu </a:t>
            </a:r>
            <a:r>
              <a:rPr lang="tr-TR" sz="2100" kern="0" spc="-5" dirty="0">
                <a:solidFill>
                  <a:srgbClr val="000000"/>
                </a:solidFill>
                <a:latin typeface="Arial"/>
                <a:cs typeface="Arial"/>
              </a:rPr>
              <a:t>zamanlarda</a:t>
            </a:r>
            <a:r>
              <a:rPr lang="tr-TR" sz="2100" kern="0" spc="-5" dirty="0" smtClean="0">
                <a:solidFill>
                  <a:srgbClr val="000000"/>
                </a:solidFill>
                <a:latin typeface="Arial"/>
                <a:cs typeface="Arial"/>
              </a:rPr>
              <a:t>, oyun </a:t>
            </a:r>
            <a:r>
              <a:rPr lang="tr-TR" sz="2100" kern="0" spc="-25" dirty="0">
                <a:solidFill>
                  <a:srgbClr val="000000"/>
                </a:solidFill>
                <a:latin typeface="Arial"/>
                <a:cs typeface="Arial"/>
              </a:rPr>
              <a:t>zamanları </a:t>
            </a:r>
            <a:r>
              <a:rPr lang="tr-TR" sz="2100" kern="0" spc="80" dirty="0">
                <a:solidFill>
                  <a:srgbClr val="000000"/>
                </a:solidFill>
                <a:latin typeface="Arial"/>
                <a:cs typeface="Arial"/>
              </a:rPr>
              <a:t>,  </a:t>
            </a:r>
            <a:r>
              <a:rPr lang="tr-TR" sz="2100" kern="0" spc="5" dirty="0">
                <a:solidFill>
                  <a:srgbClr val="000000"/>
                </a:solidFill>
                <a:latin typeface="Arial"/>
                <a:cs typeface="Arial"/>
              </a:rPr>
              <a:t>banyo </a:t>
            </a:r>
            <a:r>
              <a:rPr lang="tr-TR" sz="2100" kern="0" spc="-30" dirty="0">
                <a:solidFill>
                  <a:srgbClr val="000000"/>
                </a:solidFill>
                <a:latin typeface="Arial"/>
                <a:cs typeface="Arial"/>
              </a:rPr>
              <a:t>zamanı </a:t>
            </a:r>
            <a:r>
              <a:rPr lang="tr-TR" sz="2100" kern="0" spc="-20" dirty="0">
                <a:solidFill>
                  <a:srgbClr val="000000"/>
                </a:solidFill>
                <a:latin typeface="Arial"/>
                <a:cs typeface="Arial"/>
              </a:rPr>
              <a:t>yada </a:t>
            </a:r>
            <a:r>
              <a:rPr lang="tr-TR" sz="2100" kern="0" spc="30" dirty="0">
                <a:solidFill>
                  <a:srgbClr val="000000"/>
                </a:solidFill>
                <a:latin typeface="Arial"/>
                <a:cs typeface="Arial"/>
              </a:rPr>
              <a:t>yatma </a:t>
            </a:r>
            <a:r>
              <a:rPr lang="tr-TR" sz="2100" kern="0" spc="-30" dirty="0">
                <a:solidFill>
                  <a:srgbClr val="000000"/>
                </a:solidFill>
                <a:latin typeface="Arial"/>
                <a:cs typeface="Arial"/>
              </a:rPr>
              <a:t>zamanı  istismarcının </a:t>
            </a:r>
            <a:r>
              <a:rPr lang="tr-TR" sz="2100" kern="0" dirty="0">
                <a:solidFill>
                  <a:srgbClr val="000000"/>
                </a:solidFill>
                <a:latin typeface="Arial"/>
                <a:cs typeface="Arial"/>
              </a:rPr>
              <a:t>tercih </a:t>
            </a:r>
            <a:r>
              <a:rPr lang="tr-TR" sz="2100" kern="0" spc="75" dirty="0">
                <a:solidFill>
                  <a:srgbClr val="000000"/>
                </a:solidFill>
                <a:latin typeface="Arial"/>
                <a:cs typeface="Arial"/>
              </a:rPr>
              <a:t>ettiği</a:t>
            </a:r>
            <a:r>
              <a:rPr lang="tr-TR" sz="2100" kern="0" spc="-2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tr-TR" sz="2100" kern="0" spc="-25" dirty="0">
                <a:solidFill>
                  <a:srgbClr val="000000"/>
                </a:solidFill>
                <a:latin typeface="Arial"/>
                <a:cs typeface="Arial"/>
              </a:rPr>
              <a:t>zamanlardır.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tr-TR" sz="2850" kern="0" dirty="0">
              <a:solidFill>
                <a:srgbClr val="009900"/>
              </a:solidFill>
              <a:latin typeface="Times New Roman"/>
              <a:cs typeface="Times New Roman"/>
            </a:endParaRPr>
          </a:p>
          <a:p>
            <a:pPr marL="12700" marR="31750" lvl="0" indent="0">
              <a:lnSpc>
                <a:spcPts val="2500"/>
              </a:lnSpc>
              <a:spcBef>
                <a:spcPts val="0"/>
              </a:spcBef>
              <a:buSzTx/>
              <a:buNone/>
            </a:pPr>
            <a:r>
              <a:rPr lang="tr-TR" sz="2100" kern="0" spc="-35" dirty="0">
                <a:solidFill>
                  <a:srgbClr val="000000"/>
                </a:solidFill>
                <a:latin typeface="Arial"/>
                <a:cs typeface="Arial"/>
              </a:rPr>
              <a:t>Olguların </a:t>
            </a:r>
            <a:r>
              <a:rPr lang="tr-TR" sz="2100" kern="0" spc="-30" dirty="0">
                <a:solidFill>
                  <a:srgbClr val="000000"/>
                </a:solidFill>
                <a:latin typeface="Arial"/>
                <a:cs typeface="Arial"/>
              </a:rPr>
              <a:t>%80-95’inde istismarcı</a:t>
            </a:r>
            <a:r>
              <a:rPr lang="tr-TR" sz="2100" kern="0" spc="-2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tr-TR" sz="2100" kern="0" spc="-60" dirty="0">
                <a:solidFill>
                  <a:srgbClr val="000000"/>
                </a:solidFill>
                <a:latin typeface="Arial"/>
                <a:cs typeface="Arial"/>
              </a:rPr>
              <a:t>çocuğun  </a:t>
            </a:r>
            <a:r>
              <a:rPr lang="tr-TR" sz="2100" kern="0" spc="5" dirty="0">
                <a:solidFill>
                  <a:srgbClr val="000000"/>
                </a:solidFill>
                <a:latin typeface="Arial"/>
                <a:cs typeface="Arial"/>
              </a:rPr>
              <a:t>tanıdığı,</a:t>
            </a:r>
            <a:r>
              <a:rPr lang="tr-TR" sz="2100" kern="0" spc="-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tr-TR" sz="2100" kern="0" spc="15" dirty="0">
                <a:solidFill>
                  <a:srgbClr val="000000"/>
                </a:solidFill>
                <a:latin typeface="Arial"/>
                <a:cs typeface="Arial"/>
              </a:rPr>
              <a:t>normal</a:t>
            </a:r>
            <a:r>
              <a:rPr lang="tr-TR" sz="2100" kern="0" spc="-2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tr-TR" sz="2100" kern="0" spc="-25" dirty="0">
                <a:solidFill>
                  <a:srgbClr val="000000"/>
                </a:solidFill>
                <a:latin typeface="Arial"/>
                <a:cs typeface="Arial"/>
              </a:rPr>
              <a:t>görünüşlü</a:t>
            </a:r>
            <a:r>
              <a:rPr lang="tr-TR" sz="2100" kern="0" spc="-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tr-TR" sz="2100" kern="0" spc="5" dirty="0">
                <a:solidFill>
                  <a:srgbClr val="000000"/>
                </a:solidFill>
                <a:latin typeface="Arial"/>
                <a:cs typeface="Arial"/>
              </a:rPr>
              <a:t>biridir.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455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0" y="449062"/>
            <a:ext cx="4389120" cy="683106"/>
          </a:xfrm>
        </p:spPr>
        <p:txBody>
          <a:bodyPr>
            <a:normAutofit lnSpcReduction="10000"/>
          </a:bodyPr>
          <a:lstStyle/>
          <a:p>
            <a:pPr marL="1651000" lvl="0">
              <a:lnSpc>
                <a:spcPct val="100000"/>
              </a:lnSpc>
              <a:spcBef>
                <a:spcPts val="100"/>
              </a:spcBef>
              <a:buSzTx/>
            </a:pPr>
            <a:endParaRPr lang="tr-TR" sz="2100" kern="0" spc="-85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651000" lvl="0">
              <a:lnSpc>
                <a:spcPct val="100000"/>
              </a:lnSpc>
              <a:spcBef>
                <a:spcPts val="100"/>
              </a:spcBef>
              <a:buSzTx/>
            </a:pPr>
            <a:r>
              <a:rPr lang="tr-TR" sz="2100" kern="0" spc="-85" dirty="0" smtClean="0">
                <a:solidFill>
                  <a:srgbClr val="FF0000"/>
                </a:solidFill>
                <a:latin typeface="Arial"/>
                <a:cs typeface="Arial"/>
              </a:rPr>
              <a:t>YANLIŞLAR    </a:t>
            </a:r>
            <a:endParaRPr lang="tr-TR" sz="2100" kern="0" spc="-85" dirty="0">
              <a:solidFill>
                <a:srgbClr val="FF0000"/>
              </a:solidFill>
              <a:latin typeface="Arial"/>
              <a:cs typeface="Arial"/>
            </a:endParaRP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341120" y="1713153"/>
            <a:ext cx="4754880" cy="3431694"/>
          </a:xfrm>
        </p:spPr>
        <p:txBody>
          <a:bodyPr>
            <a:noAutofit/>
          </a:bodyPr>
          <a:lstStyle/>
          <a:p>
            <a:pPr marL="12700" marR="784860" lvl="0" indent="0">
              <a:lnSpc>
                <a:spcPts val="2500"/>
              </a:lnSpc>
              <a:spcBef>
                <a:spcPts val="0"/>
              </a:spcBef>
              <a:buSzTx/>
              <a:buNone/>
            </a:pPr>
            <a:r>
              <a:rPr lang="tr-TR" sz="2400" kern="0" spc="-65" dirty="0" smtClean="0">
                <a:solidFill>
                  <a:srgbClr val="000000"/>
                </a:solidFill>
                <a:latin typeface="Arial"/>
                <a:cs typeface="Arial"/>
              </a:rPr>
              <a:t>Çocukları </a:t>
            </a:r>
            <a:r>
              <a:rPr lang="tr-TR" sz="2400" kern="0" spc="20" dirty="0">
                <a:solidFill>
                  <a:srgbClr val="000000"/>
                </a:solidFill>
                <a:latin typeface="Arial"/>
                <a:cs typeface="Arial"/>
              </a:rPr>
              <a:t>korkutmamak </a:t>
            </a:r>
            <a:r>
              <a:rPr lang="tr-TR" sz="2400" kern="0" spc="-25" dirty="0">
                <a:solidFill>
                  <a:srgbClr val="000000"/>
                </a:solidFill>
                <a:latin typeface="Arial"/>
                <a:cs typeface="Arial"/>
              </a:rPr>
              <a:t>için</a:t>
            </a:r>
            <a:r>
              <a:rPr lang="tr-TR" sz="2400" kern="0" spc="-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tr-TR" sz="2400" kern="0" spc="-45" dirty="0">
                <a:solidFill>
                  <a:srgbClr val="000000"/>
                </a:solidFill>
                <a:latin typeface="Arial"/>
                <a:cs typeface="Arial"/>
              </a:rPr>
              <a:t>cinsel  </a:t>
            </a:r>
            <a:r>
              <a:rPr lang="tr-TR" sz="2400" kern="0" spc="-10" dirty="0">
                <a:solidFill>
                  <a:srgbClr val="000000"/>
                </a:solidFill>
                <a:latin typeface="Arial"/>
                <a:cs typeface="Arial"/>
              </a:rPr>
              <a:t>istismardan</a:t>
            </a:r>
            <a:r>
              <a:rPr lang="tr-TR" sz="2400" kern="0" spc="-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tr-TR" sz="2400" kern="0" dirty="0">
                <a:solidFill>
                  <a:srgbClr val="000000"/>
                </a:solidFill>
                <a:latin typeface="Arial"/>
                <a:cs typeface="Arial"/>
              </a:rPr>
              <a:t>bahsetmemeliyiz.</a:t>
            </a:r>
          </a:p>
          <a:p>
            <a:pPr marL="0" lvl="0" indent="0">
              <a:lnSpc>
                <a:spcPct val="100000"/>
              </a:lnSpc>
              <a:spcBef>
                <a:spcPts val="55"/>
              </a:spcBef>
              <a:buSzTx/>
              <a:buNone/>
            </a:pPr>
            <a:endParaRPr lang="tr-TR" sz="2400" kern="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5080" lvl="0" indent="0">
              <a:lnSpc>
                <a:spcPts val="2500"/>
              </a:lnSpc>
              <a:spcBef>
                <a:spcPts val="0"/>
              </a:spcBef>
              <a:buSzTx/>
              <a:buNone/>
            </a:pPr>
            <a:r>
              <a:rPr lang="tr-TR" sz="2400" kern="0" spc="-65" dirty="0">
                <a:solidFill>
                  <a:srgbClr val="000000"/>
                </a:solidFill>
                <a:latin typeface="Arial"/>
                <a:cs typeface="Arial"/>
              </a:rPr>
              <a:t>Çocuk; </a:t>
            </a:r>
            <a:r>
              <a:rPr lang="tr-TR" sz="2400" kern="0" spc="-25" dirty="0">
                <a:solidFill>
                  <a:srgbClr val="000000"/>
                </a:solidFill>
                <a:latin typeface="Arial"/>
                <a:cs typeface="Arial"/>
              </a:rPr>
              <a:t>yaşadıklarını, </a:t>
            </a:r>
            <a:r>
              <a:rPr lang="tr-TR" sz="2400" kern="0" spc="-45" dirty="0">
                <a:solidFill>
                  <a:srgbClr val="000000"/>
                </a:solidFill>
                <a:latin typeface="Arial"/>
                <a:cs typeface="Arial"/>
              </a:rPr>
              <a:t>cinsel </a:t>
            </a:r>
            <a:r>
              <a:rPr lang="tr-TR" sz="2400" kern="0" spc="-15" dirty="0">
                <a:solidFill>
                  <a:srgbClr val="000000"/>
                </a:solidFill>
                <a:latin typeface="Arial"/>
                <a:cs typeface="Arial"/>
              </a:rPr>
              <a:t>istismarı</a:t>
            </a:r>
            <a:r>
              <a:rPr lang="tr-TR" sz="2400" kern="0" spc="-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tr-TR" sz="2400" kern="0" spc="15" dirty="0">
                <a:solidFill>
                  <a:srgbClr val="000000"/>
                </a:solidFill>
                <a:latin typeface="Arial"/>
                <a:cs typeface="Arial"/>
              </a:rPr>
              <a:t>bile,  </a:t>
            </a:r>
            <a:r>
              <a:rPr lang="tr-TR" sz="2400" kern="0" spc="-15" dirty="0">
                <a:solidFill>
                  <a:srgbClr val="000000"/>
                </a:solidFill>
                <a:latin typeface="Arial"/>
                <a:cs typeface="Arial"/>
              </a:rPr>
              <a:t>yakın </a:t>
            </a:r>
            <a:r>
              <a:rPr lang="tr-TR" sz="2400" kern="0" spc="-25" dirty="0">
                <a:solidFill>
                  <a:srgbClr val="000000"/>
                </a:solidFill>
                <a:latin typeface="Arial"/>
                <a:cs typeface="Arial"/>
              </a:rPr>
              <a:t>zamanda </a:t>
            </a:r>
            <a:r>
              <a:rPr lang="tr-TR" sz="2400" kern="0" spc="-20" dirty="0">
                <a:solidFill>
                  <a:srgbClr val="000000"/>
                </a:solidFill>
                <a:latin typeface="Arial"/>
                <a:cs typeface="Arial"/>
              </a:rPr>
              <a:t>ya </a:t>
            </a:r>
            <a:r>
              <a:rPr lang="tr-TR" sz="2400" kern="0" spc="-30" dirty="0">
                <a:solidFill>
                  <a:srgbClr val="000000"/>
                </a:solidFill>
                <a:latin typeface="Arial"/>
                <a:cs typeface="Arial"/>
              </a:rPr>
              <a:t>da </a:t>
            </a:r>
            <a:r>
              <a:rPr lang="tr-TR" sz="2400" kern="0" spc="-35" dirty="0">
                <a:solidFill>
                  <a:srgbClr val="000000"/>
                </a:solidFill>
                <a:latin typeface="Arial"/>
                <a:cs typeface="Arial"/>
              </a:rPr>
              <a:t>büyüyünce  unutur</a:t>
            </a:r>
            <a:r>
              <a:rPr lang="tr-TR" sz="2400" kern="0" spc="-35" dirty="0" smtClean="0">
                <a:solidFill>
                  <a:srgbClr val="000000"/>
                </a:solidFill>
                <a:latin typeface="Arial"/>
                <a:cs typeface="Arial"/>
              </a:rPr>
              <a:t>. Fazla</a:t>
            </a:r>
            <a:r>
              <a:rPr lang="tr-TR" sz="2400" kern="0" spc="3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tr-TR" sz="2400" kern="0" spc="-30" dirty="0">
                <a:solidFill>
                  <a:srgbClr val="000000"/>
                </a:solidFill>
                <a:latin typeface="Arial"/>
                <a:cs typeface="Arial"/>
              </a:rPr>
              <a:t>kurcalanmamalıdır.</a:t>
            </a:r>
          </a:p>
          <a:p>
            <a:pPr marL="0" lvl="0" indent="0">
              <a:lnSpc>
                <a:spcPct val="100000"/>
              </a:lnSpc>
              <a:spcBef>
                <a:spcPts val="25"/>
              </a:spcBef>
              <a:buSzTx/>
              <a:buNone/>
            </a:pPr>
            <a:endParaRPr lang="tr-TR" sz="2400" kern="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384810" lvl="0" indent="0">
              <a:lnSpc>
                <a:spcPts val="2500"/>
              </a:lnSpc>
              <a:spcBef>
                <a:spcPts val="0"/>
              </a:spcBef>
              <a:buSzTx/>
              <a:buNone/>
            </a:pPr>
            <a:r>
              <a:rPr lang="tr-TR" sz="2400" kern="0" spc="-70" dirty="0">
                <a:solidFill>
                  <a:srgbClr val="000000"/>
                </a:solidFill>
                <a:latin typeface="Arial"/>
                <a:cs typeface="Arial"/>
              </a:rPr>
              <a:t>Cinsel </a:t>
            </a:r>
            <a:r>
              <a:rPr lang="tr-TR" sz="2400" kern="0" spc="-5" dirty="0">
                <a:solidFill>
                  <a:srgbClr val="000000"/>
                </a:solidFill>
                <a:latin typeface="Arial"/>
                <a:cs typeface="Arial"/>
              </a:rPr>
              <a:t>istismar </a:t>
            </a:r>
            <a:r>
              <a:rPr lang="tr-TR" sz="2400" kern="0" spc="-30" dirty="0">
                <a:solidFill>
                  <a:srgbClr val="000000"/>
                </a:solidFill>
                <a:latin typeface="Arial"/>
                <a:cs typeface="Arial"/>
              </a:rPr>
              <a:t>vakaları </a:t>
            </a:r>
            <a:r>
              <a:rPr lang="tr-TR" sz="2400" kern="0" spc="-5" dirty="0">
                <a:solidFill>
                  <a:srgbClr val="000000"/>
                </a:solidFill>
                <a:latin typeface="Arial"/>
                <a:cs typeface="Arial"/>
              </a:rPr>
              <a:t>her </a:t>
            </a:r>
            <a:r>
              <a:rPr lang="tr-TR" sz="2400" kern="0" spc="-20" dirty="0">
                <a:solidFill>
                  <a:srgbClr val="000000"/>
                </a:solidFill>
                <a:latin typeface="Arial"/>
                <a:cs typeface="Arial"/>
              </a:rPr>
              <a:t>yerde  </a:t>
            </a:r>
            <a:r>
              <a:rPr lang="tr-TR" sz="2400" kern="0" spc="-25" dirty="0">
                <a:solidFill>
                  <a:srgbClr val="000000"/>
                </a:solidFill>
                <a:latin typeface="Arial"/>
                <a:cs typeface="Arial"/>
              </a:rPr>
              <a:t>yaşanmaz,</a:t>
            </a:r>
            <a:r>
              <a:rPr lang="tr-TR" sz="2400" kern="0" spc="-2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tr-TR" sz="2400" kern="0" spc="-40" dirty="0">
                <a:solidFill>
                  <a:srgbClr val="000000"/>
                </a:solidFill>
                <a:latin typeface="Arial"/>
                <a:cs typeface="Arial"/>
              </a:rPr>
              <a:t>bazı</a:t>
            </a:r>
            <a:r>
              <a:rPr lang="tr-TR" sz="2400" kern="0" spc="-2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tr-TR" sz="2400" kern="0" spc="10" dirty="0">
                <a:solidFill>
                  <a:srgbClr val="000000"/>
                </a:solidFill>
                <a:latin typeface="Arial"/>
                <a:cs typeface="Arial"/>
              </a:rPr>
              <a:t>kültürlerde,</a:t>
            </a:r>
            <a:r>
              <a:rPr lang="tr-TR" sz="2400" kern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tr-TR" sz="2400" kern="0" spc="-20" dirty="0">
                <a:solidFill>
                  <a:srgbClr val="000000"/>
                </a:solidFill>
                <a:latin typeface="Arial"/>
                <a:cs typeface="Arial"/>
              </a:rPr>
              <a:t>ülkelerde  </a:t>
            </a:r>
            <a:r>
              <a:rPr lang="tr-TR" sz="2400" kern="0" spc="-45" dirty="0">
                <a:solidFill>
                  <a:srgbClr val="000000"/>
                </a:solidFill>
                <a:latin typeface="Arial"/>
                <a:cs typeface="Arial"/>
              </a:rPr>
              <a:t>yaşanır.</a:t>
            </a:r>
          </a:p>
          <a:p>
            <a:endParaRPr lang="tr-TR" sz="240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78880" y="449063"/>
            <a:ext cx="4389120" cy="683106"/>
          </a:xfrm>
        </p:spPr>
        <p:txBody>
          <a:bodyPr/>
          <a:lstStyle/>
          <a:p>
            <a:r>
              <a:rPr lang="tr-TR" sz="2100" spc="-130" dirty="0" smtClean="0">
                <a:solidFill>
                  <a:srgbClr val="009900"/>
                </a:solidFill>
                <a:latin typeface="Arial"/>
                <a:cs typeface="Arial"/>
              </a:rPr>
              <a:t>DOĞRULAR     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78879" y="1713153"/>
            <a:ext cx="4880351" cy="4119476"/>
          </a:xfrm>
        </p:spPr>
        <p:txBody>
          <a:bodyPr/>
          <a:lstStyle/>
          <a:p>
            <a:pPr marL="1638300" lvl="0" indent="0">
              <a:lnSpc>
                <a:spcPct val="100000"/>
              </a:lnSpc>
              <a:spcBef>
                <a:spcPts val="1480"/>
              </a:spcBef>
              <a:buSzTx/>
              <a:buNone/>
            </a:pPr>
            <a:endParaRPr lang="tr-TR" sz="2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5880" lvl="0" indent="0">
              <a:lnSpc>
                <a:spcPts val="2500"/>
              </a:lnSpc>
              <a:spcBef>
                <a:spcPts val="1480"/>
              </a:spcBef>
              <a:buSzTx/>
              <a:buNone/>
            </a:pPr>
            <a:r>
              <a:rPr lang="tr-TR" sz="2100" spc="-70" dirty="0">
                <a:solidFill>
                  <a:prstClr val="black"/>
                </a:solidFill>
                <a:latin typeface="Arial"/>
                <a:cs typeface="Arial"/>
              </a:rPr>
              <a:t>Çocuklara</a:t>
            </a:r>
            <a:r>
              <a:rPr lang="tr-TR" sz="2100"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10" dirty="0">
                <a:solidFill>
                  <a:prstClr val="black"/>
                </a:solidFill>
                <a:latin typeface="Arial"/>
                <a:cs typeface="Arial"/>
              </a:rPr>
              <a:t>belli</a:t>
            </a:r>
            <a:r>
              <a:rPr lang="tr-TR" sz="21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5" dirty="0">
                <a:solidFill>
                  <a:prstClr val="black"/>
                </a:solidFill>
                <a:latin typeface="Arial"/>
                <a:cs typeface="Arial"/>
              </a:rPr>
              <a:t>tehlikelere</a:t>
            </a:r>
            <a:r>
              <a:rPr lang="tr-TR" sz="2100" spc="-25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45" dirty="0">
                <a:solidFill>
                  <a:prstClr val="black"/>
                </a:solidFill>
                <a:latin typeface="Arial"/>
                <a:cs typeface="Arial"/>
              </a:rPr>
              <a:t>dikkatli</a:t>
            </a:r>
            <a:r>
              <a:rPr lang="tr-TR" sz="2100" spc="-2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5" dirty="0">
                <a:solidFill>
                  <a:prstClr val="black"/>
                </a:solidFill>
                <a:latin typeface="Arial"/>
                <a:cs typeface="Arial"/>
              </a:rPr>
              <a:t>olma  </a:t>
            </a:r>
            <a:r>
              <a:rPr lang="tr-TR" sz="2100" dirty="0">
                <a:solidFill>
                  <a:prstClr val="black"/>
                </a:solidFill>
                <a:latin typeface="Arial"/>
                <a:cs typeface="Arial"/>
              </a:rPr>
              <a:t>yönünde </a:t>
            </a:r>
            <a:r>
              <a:rPr lang="tr-TR" sz="2100" spc="15" dirty="0">
                <a:solidFill>
                  <a:prstClr val="black"/>
                </a:solidFill>
                <a:latin typeface="Arial"/>
                <a:cs typeface="Arial"/>
              </a:rPr>
              <a:t>korkutmadan </a:t>
            </a:r>
            <a:r>
              <a:rPr lang="tr-TR" sz="2100" dirty="0">
                <a:solidFill>
                  <a:prstClr val="black"/>
                </a:solidFill>
                <a:latin typeface="Arial"/>
                <a:cs typeface="Arial"/>
              </a:rPr>
              <a:t>rehberlik  </a:t>
            </a:r>
            <a:r>
              <a:rPr lang="tr-TR" sz="2100" spc="20" dirty="0">
                <a:solidFill>
                  <a:prstClr val="black"/>
                </a:solidFill>
                <a:latin typeface="Arial"/>
                <a:cs typeface="Arial"/>
              </a:rPr>
              <a:t>etmeliyiz.</a:t>
            </a:r>
            <a:endParaRPr lang="tr-TR" sz="2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ct val="100000"/>
              </a:lnSpc>
              <a:spcBef>
                <a:spcPts val="25"/>
              </a:spcBef>
              <a:buSzTx/>
              <a:buNone/>
            </a:pPr>
            <a:endParaRPr lang="tr-TR"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299845" lvl="0" indent="0">
              <a:lnSpc>
                <a:spcPts val="2500"/>
              </a:lnSpc>
              <a:spcBef>
                <a:spcPts val="0"/>
              </a:spcBef>
              <a:buSzTx/>
              <a:buNone/>
            </a:pPr>
            <a:r>
              <a:rPr lang="tr-TR" sz="2100" spc="-60" dirty="0">
                <a:solidFill>
                  <a:prstClr val="black"/>
                </a:solidFill>
                <a:latin typeface="Arial"/>
                <a:cs typeface="Arial"/>
              </a:rPr>
              <a:t>Çocuklar </a:t>
            </a:r>
            <a:r>
              <a:rPr lang="tr-TR" sz="2100" spc="-45" dirty="0">
                <a:solidFill>
                  <a:prstClr val="black"/>
                </a:solidFill>
                <a:latin typeface="Arial"/>
                <a:cs typeface="Arial"/>
              </a:rPr>
              <a:t>cinsel </a:t>
            </a:r>
            <a:r>
              <a:rPr lang="tr-TR" sz="2100" spc="-15" dirty="0">
                <a:solidFill>
                  <a:prstClr val="black"/>
                </a:solidFill>
                <a:latin typeface="Arial"/>
                <a:cs typeface="Arial"/>
              </a:rPr>
              <a:t>istismarı</a:t>
            </a:r>
            <a:r>
              <a:rPr lang="tr-TR" sz="2100" spc="-2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-70" dirty="0">
                <a:solidFill>
                  <a:prstClr val="black"/>
                </a:solidFill>
                <a:latin typeface="Arial"/>
                <a:cs typeface="Arial"/>
              </a:rPr>
              <a:t>asla  </a:t>
            </a:r>
            <a:r>
              <a:rPr lang="tr-TR" sz="2100" spc="-10" dirty="0">
                <a:solidFill>
                  <a:prstClr val="black"/>
                </a:solidFill>
                <a:latin typeface="Arial"/>
                <a:cs typeface="Arial"/>
              </a:rPr>
              <a:t>unutmazlar.</a:t>
            </a:r>
            <a:endParaRPr lang="tr-TR" sz="2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lvl="0" indent="0">
              <a:lnSpc>
                <a:spcPts val="2500"/>
              </a:lnSpc>
              <a:spcBef>
                <a:spcPts val="800"/>
              </a:spcBef>
              <a:buSzTx/>
              <a:buNone/>
            </a:pPr>
            <a:r>
              <a:rPr lang="tr-TR" sz="2100" spc="-70" dirty="0">
                <a:solidFill>
                  <a:prstClr val="black"/>
                </a:solidFill>
                <a:latin typeface="Arial"/>
                <a:cs typeface="Arial"/>
              </a:rPr>
              <a:t>Cinsel</a:t>
            </a:r>
            <a:r>
              <a:rPr lang="tr-TR" sz="2100" spc="-2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-15" dirty="0">
                <a:solidFill>
                  <a:prstClr val="black"/>
                </a:solidFill>
                <a:latin typeface="Arial"/>
                <a:cs typeface="Arial"/>
              </a:rPr>
              <a:t>istismara</a:t>
            </a:r>
            <a:r>
              <a:rPr lang="tr-TR" sz="21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-5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tr-TR" sz="2100" spc="-2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15" dirty="0">
                <a:solidFill>
                  <a:prstClr val="black"/>
                </a:solidFill>
                <a:latin typeface="Arial"/>
                <a:cs typeface="Arial"/>
              </a:rPr>
              <a:t>kültürde</a:t>
            </a:r>
            <a:r>
              <a:rPr lang="tr-TR" sz="2100" spc="15" dirty="0" smtClean="0">
                <a:solidFill>
                  <a:prstClr val="black"/>
                </a:solidFill>
                <a:latin typeface="Arial"/>
                <a:cs typeface="Arial"/>
              </a:rPr>
              <a:t>, her</a:t>
            </a:r>
            <a:r>
              <a:rPr lang="tr-TR" sz="2100" spc="-12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-25" dirty="0">
                <a:solidFill>
                  <a:prstClr val="black"/>
                </a:solidFill>
                <a:latin typeface="Arial"/>
                <a:cs typeface="Arial"/>
              </a:rPr>
              <a:t>ülkede  </a:t>
            </a:r>
            <a:r>
              <a:rPr lang="tr-TR" sz="2100" spc="-75" dirty="0">
                <a:solidFill>
                  <a:prstClr val="black"/>
                </a:solidFill>
                <a:latin typeface="Arial"/>
                <a:cs typeface="Arial"/>
              </a:rPr>
              <a:t>ve </a:t>
            </a:r>
            <a:r>
              <a:rPr lang="tr-TR" sz="2100" spc="-5" dirty="0">
                <a:solidFill>
                  <a:prstClr val="black"/>
                </a:solidFill>
                <a:latin typeface="Arial"/>
                <a:cs typeface="Arial"/>
              </a:rPr>
              <a:t>her </a:t>
            </a:r>
            <a:r>
              <a:rPr lang="tr-TR" sz="2100" spc="-5" dirty="0" err="1">
                <a:solidFill>
                  <a:prstClr val="black"/>
                </a:solidFill>
                <a:latin typeface="Arial"/>
                <a:cs typeface="Arial"/>
              </a:rPr>
              <a:t>sosyo</a:t>
            </a:r>
            <a:r>
              <a:rPr lang="tr-TR" sz="2100" spc="-5" dirty="0">
                <a:solidFill>
                  <a:prstClr val="black"/>
                </a:solidFill>
                <a:latin typeface="Arial"/>
                <a:cs typeface="Arial"/>
              </a:rPr>
              <a:t>-ekonomik </a:t>
            </a:r>
            <a:r>
              <a:rPr lang="tr-TR" sz="2100" spc="20" dirty="0">
                <a:solidFill>
                  <a:prstClr val="black"/>
                </a:solidFill>
                <a:latin typeface="Arial"/>
                <a:cs typeface="Arial"/>
              </a:rPr>
              <a:t>grupta  </a:t>
            </a:r>
            <a:r>
              <a:rPr lang="tr-TR" sz="2100" dirty="0">
                <a:solidFill>
                  <a:prstClr val="black"/>
                </a:solidFill>
                <a:latin typeface="Arial"/>
                <a:cs typeface="Arial"/>
              </a:rPr>
              <a:t>rastlanmaktadır.</a:t>
            </a:r>
          </a:p>
          <a:p>
            <a:pPr marL="45720" indent="0">
              <a:buNone/>
            </a:pPr>
            <a:endParaRPr lang="tr-TR" dirty="0"/>
          </a:p>
        </p:txBody>
      </p:sp>
      <p:sp>
        <p:nvSpPr>
          <p:cNvPr id="7" name="object 5"/>
          <p:cNvSpPr/>
          <p:nvPr/>
        </p:nvSpPr>
        <p:spPr>
          <a:xfrm>
            <a:off x="4884420" y="619165"/>
            <a:ext cx="1028700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8083146" y="570716"/>
            <a:ext cx="914400" cy="35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118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0" y="617738"/>
            <a:ext cx="4389120" cy="683106"/>
          </a:xfrm>
        </p:spPr>
        <p:txBody>
          <a:bodyPr>
            <a:normAutofit lnSpcReduction="10000"/>
          </a:bodyPr>
          <a:lstStyle/>
          <a:p>
            <a:pPr marL="1624965" lvl="0">
              <a:lnSpc>
                <a:spcPct val="100000"/>
              </a:lnSpc>
              <a:spcBef>
                <a:spcPts val="100"/>
              </a:spcBef>
              <a:buSzTx/>
            </a:pPr>
            <a:endParaRPr lang="tr-TR" sz="2100" spc="-85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624965" lvl="0">
              <a:lnSpc>
                <a:spcPct val="100000"/>
              </a:lnSpc>
              <a:spcBef>
                <a:spcPts val="100"/>
              </a:spcBef>
              <a:buSzTx/>
            </a:pPr>
            <a:r>
              <a:rPr lang="tr-TR" sz="2100" spc="-85" dirty="0" smtClean="0">
                <a:solidFill>
                  <a:srgbClr val="FF0000"/>
                </a:solidFill>
                <a:latin typeface="Arial"/>
                <a:cs typeface="Arial"/>
              </a:rPr>
              <a:t>YANLIŞLAR</a:t>
            </a:r>
            <a:endParaRPr lang="tr-TR" sz="2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24000" y="1806871"/>
            <a:ext cx="4389120" cy="3431694"/>
          </a:xfrm>
        </p:spPr>
        <p:txBody>
          <a:bodyPr/>
          <a:lstStyle/>
          <a:p>
            <a:pPr marL="37465" marR="824230" lvl="0" indent="0">
              <a:lnSpc>
                <a:spcPts val="2500"/>
              </a:lnSpc>
              <a:spcBef>
                <a:spcPts val="0"/>
              </a:spcBef>
              <a:buSzTx/>
              <a:buNone/>
            </a:pPr>
            <a:r>
              <a:rPr lang="tr-TR" sz="2100" spc="-30" dirty="0" smtClean="0">
                <a:solidFill>
                  <a:prstClr val="black"/>
                </a:solidFill>
                <a:latin typeface="Arial"/>
                <a:cs typeface="Arial"/>
              </a:rPr>
              <a:t>Kadınlar </a:t>
            </a:r>
            <a:r>
              <a:rPr lang="tr-TR" sz="2100" spc="-45" dirty="0">
                <a:solidFill>
                  <a:prstClr val="black"/>
                </a:solidFill>
                <a:latin typeface="Arial"/>
                <a:cs typeface="Arial"/>
              </a:rPr>
              <a:t>çocukları cinsel</a:t>
            </a:r>
            <a:r>
              <a:rPr lang="tr-TR" sz="2100" spc="-3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-10" dirty="0">
                <a:solidFill>
                  <a:prstClr val="black"/>
                </a:solidFill>
                <a:latin typeface="Arial"/>
                <a:cs typeface="Arial"/>
              </a:rPr>
              <a:t>olarak  </a:t>
            </a:r>
            <a:r>
              <a:rPr lang="tr-TR" sz="2100" spc="-5" dirty="0">
                <a:solidFill>
                  <a:prstClr val="black"/>
                </a:solidFill>
                <a:latin typeface="Arial"/>
                <a:cs typeface="Arial"/>
              </a:rPr>
              <a:t>istismar</a:t>
            </a:r>
            <a:r>
              <a:rPr lang="tr-TR" sz="2100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-5" dirty="0">
                <a:solidFill>
                  <a:prstClr val="black"/>
                </a:solidFill>
                <a:latin typeface="Arial"/>
                <a:cs typeface="Arial"/>
              </a:rPr>
              <a:t>etmezler.</a:t>
            </a:r>
            <a:endParaRPr lang="tr-TR" sz="2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ct val="100000"/>
              </a:lnSpc>
              <a:spcBef>
                <a:spcPts val="15"/>
              </a:spcBef>
              <a:buSzTx/>
              <a:buNone/>
            </a:pPr>
            <a:endParaRPr lang="tr-TR" sz="22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 marR="5080" lvl="0" indent="0">
              <a:lnSpc>
                <a:spcPts val="2500"/>
              </a:lnSpc>
              <a:spcBef>
                <a:spcPts val="0"/>
              </a:spcBef>
              <a:buSzTx/>
              <a:buNone/>
            </a:pPr>
            <a:r>
              <a:rPr lang="tr-TR" sz="2100" spc="-100" dirty="0">
                <a:solidFill>
                  <a:prstClr val="black"/>
                </a:solidFill>
                <a:latin typeface="Arial"/>
                <a:cs typeface="Arial"/>
              </a:rPr>
              <a:t>Çocuk </a:t>
            </a:r>
            <a:r>
              <a:rPr lang="tr-TR" sz="2100" spc="-60" dirty="0">
                <a:solidFill>
                  <a:prstClr val="black"/>
                </a:solidFill>
                <a:latin typeface="Arial"/>
                <a:cs typeface="Arial"/>
              </a:rPr>
              <a:t>rıza </a:t>
            </a:r>
            <a:r>
              <a:rPr lang="tr-TR" sz="2100" spc="-10" dirty="0">
                <a:solidFill>
                  <a:prstClr val="black"/>
                </a:solidFill>
                <a:latin typeface="Arial"/>
                <a:cs typeface="Arial"/>
              </a:rPr>
              <a:t>gösteriyorsa </a:t>
            </a:r>
            <a:r>
              <a:rPr lang="tr-TR" sz="2100" spc="-45" dirty="0">
                <a:solidFill>
                  <a:prstClr val="black"/>
                </a:solidFill>
                <a:latin typeface="Arial"/>
                <a:cs typeface="Arial"/>
              </a:rPr>
              <a:t>cinsel</a:t>
            </a:r>
            <a:r>
              <a:rPr lang="tr-TR" sz="2100" spc="-4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-5" dirty="0">
                <a:solidFill>
                  <a:prstClr val="black"/>
                </a:solidFill>
                <a:latin typeface="Arial"/>
                <a:cs typeface="Arial"/>
              </a:rPr>
              <a:t>istismar  </a:t>
            </a:r>
            <a:r>
              <a:rPr lang="tr-TR" sz="2100" spc="25" dirty="0">
                <a:solidFill>
                  <a:prstClr val="black"/>
                </a:solidFill>
                <a:latin typeface="Arial"/>
                <a:cs typeface="Arial"/>
              </a:rPr>
              <a:t>yoktur.</a:t>
            </a:r>
            <a:endParaRPr lang="tr-TR" sz="2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ct val="100000"/>
              </a:lnSpc>
              <a:spcBef>
                <a:spcPts val="35"/>
              </a:spcBef>
              <a:buSzTx/>
              <a:buNone/>
            </a:pPr>
            <a:endParaRPr lang="tr-TR" sz="27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817880" lvl="0" indent="0">
              <a:lnSpc>
                <a:spcPts val="2500"/>
              </a:lnSpc>
              <a:spcBef>
                <a:spcPts val="0"/>
              </a:spcBef>
              <a:buSzTx/>
              <a:buNone/>
            </a:pPr>
            <a:r>
              <a:rPr lang="tr-TR" sz="2100" spc="-100" dirty="0">
                <a:solidFill>
                  <a:prstClr val="black"/>
                </a:solidFill>
                <a:latin typeface="Arial"/>
                <a:cs typeface="Arial"/>
              </a:rPr>
              <a:t>Çocuk </a:t>
            </a:r>
            <a:r>
              <a:rPr lang="tr-TR" sz="2100" spc="-15" dirty="0">
                <a:solidFill>
                  <a:prstClr val="black"/>
                </a:solidFill>
                <a:latin typeface="Arial"/>
                <a:cs typeface="Arial"/>
              </a:rPr>
              <a:t>istismarı </a:t>
            </a:r>
            <a:r>
              <a:rPr lang="tr-TR" sz="2100" spc="-70" dirty="0">
                <a:solidFill>
                  <a:prstClr val="black"/>
                </a:solidFill>
                <a:latin typeface="Arial"/>
                <a:cs typeface="Arial"/>
              </a:rPr>
              <a:t>az </a:t>
            </a:r>
            <a:r>
              <a:rPr lang="tr-TR" sz="2100" spc="-10" dirty="0">
                <a:solidFill>
                  <a:prstClr val="black"/>
                </a:solidFill>
                <a:latin typeface="Arial"/>
                <a:cs typeface="Arial"/>
              </a:rPr>
              <a:t>rastlanan</a:t>
            </a:r>
            <a:r>
              <a:rPr lang="tr-TR" sz="2100" spc="-4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30" dirty="0">
                <a:solidFill>
                  <a:prstClr val="black"/>
                </a:solidFill>
                <a:latin typeface="Arial"/>
                <a:cs typeface="Arial"/>
              </a:rPr>
              <a:t>bir  </a:t>
            </a:r>
            <a:r>
              <a:rPr lang="tr-TR" sz="2100" spc="-20" dirty="0">
                <a:solidFill>
                  <a:prstClr val="black"/>
                </a:solidFill>
                <a:latin typeface="Arial"/>
                <a:cs typeface="Arial"/>
              </a:rPr>
              <a:t>durumdur.</a:t>
            </a:r>
            <a:endParaRPr lang="tr-TR" sz="2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78880" y="631794"/>
            <a:ext cx="4389120" cy="683106"/>
          </a:xfrm>
        </p:spPr>
        <p:txBody>
          <a:bodyPr>
            <a:normAutofit fontScale="92500" lnSpcReduction="20000"/>
          </a:bodyPr>
          <a:lstStyle/>
          <a:p>
            <a:pPr marL="1638300" lvl="0">
              <a:lnSpc>
                <a:spcPct val="100000"/>
              </a:lnSpc>
              <a:spcBef>
                <a:spcPts val="980"/>
              </a:spcBef>
              <a:buSzTx/>
            </a:pPr>
            <a:endParaRPr lang="tr-TR" sz="1900" spc="-130" dirty="0">
              <a:solidFill>
                <a:srgbClr val="009900"/>
              </a:solidFill>
              <a:latin typeface="Arial"/>
              <a:cs typeface="Arial"/>
            </a:endParaRPr>
          </a:p>
          <a:p>
            <a:pPr marL="1638300" lvl="0">
              <a:lnSpc>
                <a:spcPct val="100000"/>
              </a:lnSpc>
              <a:spcBef>
                <a:spcPts val="980"/>
              </a:spcBef>
              <a:buSzTx/>
            </a:pPr>
            <a:r>
              <a:rPr lang="tr-TR" spc="-130" dirty="0" smtClean="0">
                <a:solidFill>
                  <a:srgbClr val="009900"/>
                </a:solidFill>
                <a:latin typeface="Arial"/>
                <a:cs typeface="Arial"/>
              </a:rPr>
              <a:t>DOĞRULAR</a:t>
            </a:r>
            <a:endParaRPr lang="tr-TR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78880" y="1806870"/>
            <a:ext cx="5279846" cy="4105657"/>
          </a:xfrm>
        </p:spPr>
        <p:txBody>
          <a:bodyPr>
            <a:normAutofit/>
          </a:bodyPr>
          <a:lstStyle/>
          <a:p>
            <a:pPr marL="12700" marR="5080" lvl="0" indent="0">
              <a:lnSpc>
                <a:spcPts val="2500"/>
              </a:lnSpc>
              <a:spcBef>
                <a:spcPts val="980"/>
              </a:spcBef>
              <a:buSzTx/>
              <a:buNone/>
            </a:pPr>
            <a:r>
              <a:rPr lang="tr-TR" sz="2100" spc="-15" dirty="0" smtClean="0">
                <a:solidFill>
                  <a:prstClr val="black"/>
                </a:solidFill>
                <a:latin typeface="Arial"/>
                <a:cs typeface="Arial"/>
              </a:rPr>
              <a:t>    Araştırmalar</a:t>
            </a:r>
            <a:r>
              <a:rPr lang="tr-TR" sz="2100" spc="-15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tr-TR" sz="2100" spc="-65" dirty="0">
                <a:solidFill>
                  <a:prstClr val="black"/>
                </a:solidFill>
                <a:latin typeface="Arial"/>
                <a:cs typeface="Arial"/>
              </a:rPr>
              <a:t>çocuk </a:t>
            </a:r>
            <a:r>
              <a:rPr lang="tr-TR" sz="2100" spc="-45" dirty="0">
                <a:solidFill>
                  <a:prstClr val="black"/>
                </a:solidFill>
                <a:latin typeface="Arial"/>
                <a:cs typeface="Arial"/>
              </a:rPr>
              <a:t>cinsel </a:t>
            </a:r>
            <a:r>
              <a:rPr lang="tr-TR" sz="2100" spc="-20" dirty="0">
                <a:solidFill>
                  <a:prstClr val="black"/>
                </a:solidFill>
                <a:latin typeface="Arial"/>
                <a:cs typeface="Arial"/>
              </a:rPr>
              <a:t>istismarının  </a:t>
            </a:r>
            <a:r>
              <a:rPr lang="tr-TR" sz="2100" spc="-30" dirty="0">
                <a:solidFill>
                  <a:prstClr val="black"/>
                </a:solidFill>
                <a:latin typeface="Arial"/>
                <a:cs typeface="Arial"/>
              </a:rPr>
              <a:t>yaklaşık </a:t>
            </a:r>
            <a:r>
              <a:rPr lang="tr-TR" sz="2100" spc="-100" dirty="0">
                <a:solidFill>
                  <a:prstClr val="black"/>
                </a:solidFill>
                <a:latin typeface="Arial"/>
                <a:cs typeface="Arial"/>
              </a:rPr>
              <a:t>%20-26 </a:t>
            </a:r>
            <a:r>
              <a:rPr lang="tr-TR" sz="2100" spc="-60" dirty="0">
                <a:solidFill>
                  <a:prstClr val="black"/>
                </a:solidFill>
                <a:latin typeface="Arial"/>
                <a:cs typeface="Arial"/>
              </a:rPr>
              <a:t>sının </a:t>
            </a:r>
            <a:r>
              <a:rPr lang="tr-TR" sz="2100" spc="-10" dirty="0">
                <a:solidFill>
                  <a:prstClr val="black"/>
                </a:solidFill>
                <a:latin typeface="Arial"/>
                <a:cs typeface="Arial"/>
              </a:rPr>
              <a:t>kadınlar  </a:t>
            </a:r>
            <a:r>
              <a:rPr lang="tr-TR" sz="2100" spc="5" dirty="0">
                <a:solidFill>
                  <a:prstClr val="black"/>
                </a:solidFill>
                <a:latin typeface="Arial"/>
                <a:cs typeface="Arial"/>
              </a:rPr>
              <a:t>tarafından </a:t>
            </a:r>
            <a:r>
              <a:rPr lang="tr-TR" sz="2100" spc="-20" dirty="0">
                <a:solidFill>
                  <a:prstClr val="black"/>
                </a:solidFill>
                <a:latin typeface="Arial"/>
                <a:cs typeface="Arial"/>
              </a:rPr>
              <a:t>yapıldığını</a:t>
            </a:r>
            <a:r>
              <a:rPr lang="tr-TR" sz="2100" spc="-4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10" dirty="0">
                <a:solidFill>
                  <a:prstClr val="black"/>
                </a:solidFill>
                <a:latin typeface="Arial"/>
                <a:cs typeface="Arial"/>
              </a:rPr>
              <a:t>göstermektedir.</a:t>
            </a:r>
            <a:endParaRPr lang="tr-TR" sz="2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75640" lvl="0" indent="0">
              <a:lnSpc>
                <a:spcPts val="2500"/>
              </a:lnSpc>
              <a:spcBef>
                <a:spcPts val="0"/>
              </a:spcBef>
              <a:buSzTx/>
              <a:buNone/>
            </a:pPr>
            <a:r>
              <a:rPr lang="tr-TR" sz="295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tr-TR" sz="2100" spc="-50" dirty="0" smtClean="0">
                <a:solidFill>
                  <a:prstClr val="black"/>
                </a:solidFill>
                <a:latin typeface="Arial"/>
                <a:cs typeface="Arial"/>
              </a:rPr>
              <a:t>Çocukta </a:t>
            </a:r>
            <a:r>
              <a:rPr lang="tr-TR" sz="2100" spc="-60" dirty="0">
                <a:solidFill>
                  <a:prstClr val="black"/>
                </a:solidFill>
                <a:latin typeface="Arial"/>
                <a:cs typeface="Arial"/>
              </a:rPr>
              <a:t>rıza </a:t>
            </a:r>
            <a:r>
              <a:rPr lang="tr-TR" sz="2100" spc="-20" dirty="0">
                <a:solidFill>
                  <a:prstClr val="black"/>
                </a:solidFill>
                <a:latin typeface="Arial"/>
                <a:cs typeface="Arial"/>
              </a:rPr>
              <a:t>aranmaz. </a:t>
            </a:r>
            <a:r>
              <a:rPr lang="tr-TR" sz="2100" spc="-100" dirty="0">
                <a:solidFill>
                  <a:prstClr val="black"/>
                </a:solidFill>
                <a:latin typeface="Arial"/>
                <a:cs typeface="Arial"/>
              </a:rPr>
              <a:t>Çocuk </a:t>
            </a:r>
            <a:r>
              <a:rPr lang="tr-TR" sz="2100" dirty="0" smtClean="0">
                <a:solidFill>
                  <a:prstClr val="black"/>
                </a:solidFill>
                <a:latin typeface="Arial"/>
                <a:cs typeface="Arial"/>
              </a:rPr>
              <a:t>bu </a:t>
            </a:r>
            <a:r>
              <a:rPr lang="tr-TR" sz="2100" spc="-25" dirty="0" smtClean="0">
                <a:solidFill>
                  <a:prstClr val="black"/>
                </a:solidFill>
                <a:latin typeface="Arial"/>
                <a:cs typeface="Arial"/>
              </a:rPr>
              <a:t>kavramı </a:t>
            </a:r>
            <a:r>
              <a:rPr lang="tr-TR" sz="2100" spc="-25" dirty="0">
                <a:solidFill>
                  <a:prstClr val="black"/>
                </a:solidFill>
                <a:latin typeface="Arial"/>
                <a:cs typeface="Arial"/>
              </a:rPr>
              <a:t>anlayabilecek bilişsel  </a:t>
            </a:r>
            <a:r>
              <a:rPr lang="tr-TR" sz="2100" spc="-5" dirty="0">
                <a:solidFill>
                  <a:prstClr val="black"/>
                </a:solidFill>
                <a:latin typeface="Arial"/>
                <a:cs typeface="Arial"/>
              </a:rPr>
              <a:t>olgunluğa </a:t>
            </a:r>
            <a:r>
              <a:rPr lang="tr-TR" sz="2100" spc="-35" dirty="0">
                <a:solidFill>
                  <a:prstClr val="black"/>
                </a:solidFill>
                <a:latin typeface="Arial"/>
                <a:cs typeface="Arial"/>
              </a:rPr>
              <a:t>sahip</a:t>
            </a:r>
            <a:r>
              <a:rPr lang="tr-TR" sz="2100" spc="-3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dirty="0">
                <a:solidFill>
                  <a:prstClr val="black"/>
                </a:solidFill>
                <a:latin typeface="Arial"/>
                <a:cs typeface="Arial"/>
              </a:rPr>
              <a:t>değildir.</a:t>
            </a:r>
          </a:p>
          <a:p>
            <a:pPr marL="12700" marR="5080" lvl="0" indent="0">
              <a:lnSpc>
                <a:spcPct val="100000"/>
              </a:lnSpc>
              <a:spcBef>
                <a:spcPts val="100"/>
              </a:spcBef>
              <a:buSzTx/>
              <a:buNone/>
            </a:pPr>
            <a:r>
              <a:rPr lang="tr-TR" sz="2100" spc="-100" dirty="0" smtClean="0">
                <a:solidFill>
                  <a:prstClr val="black"/>
                </a:solidFill>
                <a:latin typeface="Arial"/>
                <a:cs typeface="Arial"/>
              </a:rPr>
              <a:t>   Çocuk </a:t>
            </a:r>
            <a:r>
              <a:rPr lang="tr-TR" sz="2100" spc="-15" dirty="0">
                <a:solidFill>
                  <a:prstClr val="black"/>
                </a:solidFill>
                <a:latin typeface="Arial"/>
                <a:cs typeface="Arial"/>
              </a:rPr>
              <a:t>istismarı </a:t>
            </a:r>
            <a:r>
              <a:rPr lang="tr-TR" sz="2100" spc="-70" dirty="0">
                <a:solidFill>
                  <a:prstClr val="black"/>
                </a:solidFill>
                <a:latin typeface="Arial"/>
                <a:cs typeface="Arial"/>
              </a:rPr>
              <a:t>az </a:t>
            </a:r>
            <a:r>
              <a:rPr lang="tr-TR" sz="2100" spc="-10" dirty="0">
                <a:solidFill>
                  <a:prstClr val="black"/>
                </a:solidFill>
                <a:latin typeface="Arial"/>
                <a:cs typeface="Arial"/>
              </a:rPr>
              <a:t>rastlanan </a:t>
            </a:r>
            <a:r>
              <a:rPr lang="tr-TR" sz="2100" spc="30" dirty="0">
                <a:solidFill>
                  <a:prstClr val="black"/>
                </a:solidFill>
                <a:latin typeface="Arial"/>
                <a:cs typeface="Arial"/>
              </a:rPr>
              <a:t>bir </a:t>
            </a:r>
            <a:r>
              <a:rPr lang="tr-TR" sz="2100" spc="-15" dirty="0">
                <a:solidFill>
                  <a:prstClr val="black"/>
                </a:solidFill>
                <a:latin typeface="Arial"/>
                <a:cs typeface="Arial"/>
              </a:rPr>
              <a:t>durum  </a:t>
            </a:r>
            <a:r>
              <a:rPr lang="tr-TR" sz="2100" dirty="0">
                <a:solidFill>
                  <a:prstClr val="black"/>
                </a:solidFill>
                <a:latin typeface="Arial"/>
                <a:cs typeface="Arial"/>
              </a:rPr>
              <a:t>değildir. </a:t>
            </a:r>
            <a:r>
              <a:rPr lang="tr-TR" sz="2100" spc="-90" dirty="0">
                <a:solidFill>
                  <a:prstClr val="black"/>
                </a:solidFill>
                <a:latin typeface="Arial"/>
                <a:cs typeface="Arial"/>
              </a:rPr>
              <a:t>Geçmişe </a:t>
            </a:r>
            <a:r>
              <a:rPr lang="tr-TR" sz="2100" spc="15" dirty="0">
                <a:solidFill>
                  <a:prstClr val="black"/>
                </a:solidFill>
                <a:latin typeface="Arial"/>
                <a:cs typeface="Arial"/>
              </a:rPr>
              <a:t>yönelik </a:t>
            </a:r>
            <a:r>
              <a:rPr lang="tr-TR" sz="2100" spc="-15" dirty="0">
                <a:solidFill>
                  <a:prstClr val="black"/>
                </a:solidFill>
                <a:latin typeface="Arial"/>
                <a:cs typeface="Arial"/>
              </a:rPr>
              <a:t>araştırmalar  </a:t>
            </a:r>
            <a:r>
              <a:rPr lang="tr-TR" sz="2100" spc="15" dirty="0">
                <a:solidFill>
                  <a:prstClr val="black"/>
                </a:solidFill>
                <a:latin typeface="Arial"/>
                <a:cs typeface="Arial"/>
              </a:rPr>
              <a:t>gösteriyor </a:t>
            </a:r>
            <a:r>
              <a:rPr lang="tr-TR" sz="2100" spc="50" dirty="0">
                <a:solidFill>
                  <a:prstClr val="black"/>
                </a:solidFill>
                <a:latin typeface="Arial"/>
                <a:cs typeface="Arial"/>
              </a:rPr>
              <a:t>ki </a:t>
            </a:r>
            <a:r>
              <a:rPr lang="tr-TR" sz="2100" spc="-60" dirty="0">
                <a:solidFill>
                  <a:prstClr val="black"/>
                </a:solidFill>
                <a:latin typeface="Arial"/>
                <a:cs typeface="Arial"/>
              </a:rPr>
              <a:t>4 </a:t>
            </a:r>
            <a:r>
              <a:rPr lang="tr-TR" sz="2100" spc="-40" dirty="0">
                <a:solidFill>
                  <a:prstClr val="black"/>
                </a:solidFill>
                <a:latin typeface="Arial"/>
                <a:cs typeface="Arial"/>
              </a:rPr>
              <a:t>kız </a:t>
            </a:r>
            <a:r>
              <a:rPr lang="tr-TR" sz="2100" spc="-20" dirty="0">
                <a:solidFill>
                  <a:prstClr val="black"/>
                </a:solidFill>
                <a:latin typeface="Arial"/>
                <a:cs typeface="Arial"/>
              </a:rPr>
              <a:t>çocuktan </a:t>
            </a:r>
            <a:r>
              <a:rPr lang="tr-TR" sz="2100" spc="25" dirty="0">
                <a:solidFill>
                  <a:prstClr val="black"/>
                </a:solidFill>
                <a:latin typeface="Arial"/>
                <a:cs typeface="Arial"/>
              </a:rPr>
              <a:t>biri </a:t>
            </a:r>
            <a:r>
              <a:rPr lang="tr-TR" sz="2100" spc="-75" dirty="0">
                <a:solidFill>
                  <a:prstClr val="black"/>
                </a:solidFill>
                <a:latin typeface="Arial"/>
                <a:cs typeface="Arial"/>
              </a:rPr>
              <a:t>ve </a:t>
            </a:r>
            <a:r>
              <a:rPr lang="tr-TR" sz="2100" spc="-15" dirty="0">
                <a:solidFill>
                  <a:prstClr val="black"/>
                </a:solidFill>
                <a:latin typeface="Arial"/>
                <a:cs typeface="Arial"/>
              </a:rPr>
              <a:t>6  erkek</a:t>
            </a:r>
            <a:r>
              <a:rPr lang="tr-TR" sz="2100" spc="-2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-20" dirty="0">
                <a:solidFill>
                  <a:prstClr val="black"/>
                </a:solidFill>
                <a:latin typeface="Arial"/>
                <a:cs typeface="Arial"/>
              </a:rPr>
              <a:t>çocuktan</a:t>
            </a:r>
            <a:r>
              <a:rPr lang="tr-TR" sz="21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25" dirty="0">
                <a:solidFill>
                  <a:prstClr val="black"/>
                </a:solidFill>
                <a:latin typeface="Arial"/>
                <a:cs typeface="Arial"/>
              </a:rPr>
              <a:t>biri</a:t>
            </a:r>
            <a:r>
              <a:rPr lang="tr-TR" sz="2100" spc="-1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-90" dirty="0">
                <a:solidFill>
                  <a:prstClr val="black"/>
                </a:solidFill>
                <a:latin typeface="Arial"/>
                <a:cs typeface="Arial"/>
              </a:rPr>
              <a:t>18</a:t>
            </a:r>
            <a:r>
              <a:rPr lang="tr-TR" sz="2100" spc="-1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-35" dirty="0">
                <a:solidFill>
                  <a:prstClr val="black"/>
                </a:solidFill>
                <a:latin typeface="Arial"/>
                <a:cs typeface="Arial"/>
              </a:rPr>
              <a:t>yaşından</a:t>
            </a:r>
            <a:r>
              <a:rPr lang="tr-TR" sz="2100" spc="-2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-50" dirty="0">
                <a:solidFill>
                  <a:prstClr val="black"/>
                </a:solidFill>
                <a:latin typeface="Arial"/>
                <a:cs typeface="Arial"/>
              </a:rPr>
              <a:t>önce</a:t>
            </a:r>
            <a:r>
              <a:rPr lang="tr-TR" sz="2100" spc="-1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30" dirty="0">
                <a:solidFill>
                  <a:prstClr val="black"/>
                </a:solidFill>
                <a:latin typeface="Arial"/>
                <a:cs typeface="Arial"/>
              </a:rPr>
              <a:t>bir  </a:t>
            </a:r>
            <a:r>
              <a:rPr lang="tr-TR" sz="2100" spc="-30" dirty="0">
                <a:solidFill>
                  <a:prstClr val="black"/>
                </a:solidFill>
                <a:latin typeface="Arial"/>
                <a:cs typeface="Arial"/>
              </a:rPr>
              <a:t>çeşit </a:t>
            </a:r>
            <a:r>
              <a:rPr lang="tr-TR" sz="2100" spc="-45" dirty="0">
                <a:solidFill>
                  <a:prstClr val="black"/>
                </a:solidFill>
                <a:latin typeface="Arial"/>
                <a:cs typeface="Arial"/>
              </a:rPr>
              <a:t>cinsel </a:t>
            </a:r>
            <a:r>
              <a:rPr lang="tr-TR" sz="2100" spc="-15" dirty="0">
                <a:solidFill>
                  <a:prstClr val="black"/>
                </a:solidFill>
                <a:latin typeface="Arial"/>
                <a:cs typeface="Arial"/>
              </a:rPr>
              <a:t>istismara </a:t>
            </a:r>
            <a:r>
              <a:rPr lang="tr-TR" sz="2100" spc="-35" dirty="0">
                <a:solidFill>
                  <a:prstClr val="black"/>
                </a:solidFill>
                <a:latin typeface="Arial"/>
                <a:cs typeface="Arial"/>
              </a:rPr>
              <a:t>maruz  </a:t>
            </a:r>
            <a:r>
              <a:rPr lang="tr-TR" sz="2100" spc="5" dirty="0">
                <a:solidFill>
                  <a:prstClr val="black"/>
                </a:solidFill>
                <a:latin typeface="Arial"/>
                <a:cs typeface="Arial"/>
              </a:rPr>
              <a:t>kalmaktadır.</a:t>
            </a:r>
            <a:endParaRPr lang="tr-TR" sz="2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tr-TR" dirty="0"/>
          </a:p>
        </p:txBody>
      </p:sp>
      <p:sp>
        <p:nvSpPr>
          <p:cNvPr id="7" name="object 6"/>
          <p:cNvSpPr/>
          <p:nvPr/>
        </p:nvSpPr>
        <p:spPr>
          <a:xfrm>
            <a:off x="4770542" y="787841"/>
            <a:ext cx="1028700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/>
          <p:nvPr/>
        </p:nvSpPr>
        <p:spPr>
          <a:xfrm>
            <a:off x="9523795" y="801897"/>
            <a:ext cx="914400" cy="34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575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0" y="795291"/>
            <a:ext cx="4389120" cy="683106"/>
          </a:xfrm>
        </p:spPr>
        <p:txBody>
          <a:bodyPr/>
          <a:lstStyle/>
          <a:p>
            <a:r>
              <a:rPr lang="tr-TR" sz="2100" spc="-85" dirty="0" smtClean="0">
                <a:solidFill>
                  <a:srgbClr val="FF0000"/>
                </a:solidFill>
                <a:latin typeface="Arial"/>
                <a:cs typeface="Arial"/>
              </a:rPr>
              <a:t>       YANLIŞLAR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296140" y="2019935"/>
            <a:ext cx="4616980" cy="3431694"/>
          </a:xfrm>
        </p:spPr>
        <p:txBody>
          <a:bodyPr/>
          <a:lstStyle/>
          <a:p>
            <a:pPr marL="12700" marR="5080" lvl="0" indent="0">
              <a:lnSpc>
                <a:spcPts val="2500"/>
              </a:lnSpc>
              <a:spcBef>
                <a:spcPts val="200"/>
              </a:spcBef>
              <a:buSzTx/>
              <a:buNone/>
            </a:pPr>
            <a:r>
              <a:rPr lang="tr-TR" sz="2100" spc="-60" dirty="0" smtClean="0">
                <a:solidFill>
                  <a:prstClr val="black"/>
                </a:solidFill>
                <a:latin typeface="Arial"/>
                <a:cs typeface="Arial"/>
              </a:rPr>
              <a:t>     Çocuklar </a:t>
            </a:r>
            <a:r>
              <a:rPr lang="tr-TR" sz="2100" spc="-10" dirty="0">
                <a:solidFill>
                  <a:prstClr val="black"/>
                </a:solidFill>
                <a:latin typeface="Arial"/>
                <a:cs typeface="Arial"/>
              </a:rPr>
              <a:t>daima </a:t>
            </a:r>
            <a:r>
              <a:rPr lang="tr-TR" sz="2100" spc="15" dirty="0">
                <a:solidFill>
                  <a:prstClr val="black"/>
                </a:solidFill>
                <a:latin typeface="Arial"/>
                <a:cs typeface="Arial"/>
              </a:rPr>
              <a:t>yetişkinler</a:t>
            </a:r>
            <a:r>
              <a:rPr lang="tr-TR" sz="2100" spc="-4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5" dirty="0">
                <a:solidFill>
                  <a:prstClr val="black"/>
                </a:solidFill>
                <a:latin typeface="Arial"/>
                <a:cs typeface="Arial"/>
              </a:rPr>
              <a:t>tarafından  </a:t>
            </a:r>
            <a:r>
              <a:rPr lang="tr-TR" sz="2100" spc="-45" dirty="0">
                <a:solidFill>
                  <a:prstClr val="black"/>
                </a:solidFill>
                <a:latin typeface="Arial"/>
                <a:cs typeface="Arial"/>
              </a:rPr>
              <a:t>cinsel </a:t>
            </a:r>
            <a:r>
              <a:rPr lang="tr-TR" sz="2100" spc="-15" dirty="0">
                <a:solidFill>
                  <a:prstClr val="black"/>
                </a:solidFill>
                <a:latin typeface="Arial"/>
                <a:cs typeface="Arial"/>
              </a:rPr>
              <a:t>istismara</a:t>
            </a:r>
            <a:r>
              <a:rPr lang="tr-TR" sz="2100" spc="-2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25" dirty="0">
                <a:solidFill>
                  <a:prstClr val="black"/>
                </a:solidFill>
                <a:latin typeface="Arial"/>
                <a:cs typeface="Arial"/>
              </a:rPr>
              <a:t>uğrarlar</a:t>
            </a:r>
            <a:r>
              <a:rPr lang="tr-TR" sz="2100" spc="25" dirty="0">
                <a:solidFill>
                  <a:prstClr val="black"/>
                </a:solidFill>
                <a:latin typeface="Comic Sans MS"/>
                <a:cs typeface="Comic Sans MS"/>
              </a:rPr>
              <a:t>.</a:t>
            </a:r>
            <a:endParaRPr lang="tr-TR" sz="21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 marR="5080" lvl="0" indent="0">
              <a:lnSpc>
                <a:spcPts val="2500"/>
              </a:lnSpc>
              <a:spcBef>
                <a:spcPts val="200"/>
              </a:spcBef>
              <a:buSzTx/>
              <a:buNone/>
            </a:pPr>
            <a:r>
              <a:rPr lang="tr-TR" sz="2100" spc="-9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  <a:p>
            <a:pPr marL="12700" marR="5080" lvl="0" indent="0">
              <a:lnSpc>
                <a:spcPts val="2500"/>
              </a:lnSpc>
              <a:spcBef>
                <a:spcPts val="200"/>
              </a:spcBef>
              <a:buSzTx/>
              <a:buNone/>
            </a:pPr>
            <a:endParaRPr lang="tr-TR" sz="2100" spc="-9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lvl="0" indent="0">
              <a:lnSpc>
                <a:spcPts val="2500"/>
              </a:lnSpc>
              <a:spcBef>
                <a:spcPts val="200"/>
              </a:spcBef>
              <a:buSzTx/>
              <a:buNone/>
            </a:pPr>
            <a:r>
              <a:rPr lang="tr-TR" sz="2100" spc="-90" dirty="0" smtClean="0">
                <a:solidFill>
                  <a:prstClr val="black"/>
                </a:solidFill>
                <a:latin typeface="Arial"/>
                <a:cs typeface="Arial"/>
              </a:rPr>
              <a:t> Kız </a:t>
            </a:r>
            <a:r>
              <a:rPr lang="tr-TR" sz="2100" spc="-40" dirty="0">
                <a:solidFill>
                  <a:prstClr val="black"/>
                </a:solidFill>
                <a:latin typeface="Arial"/>
                <a:cs typeface="Arial"/>
              </a:rPr>
              <a:t>çocuklar </a:t>
            </a:r>
            <a:r>
              <a:rPr lang="tr-TR" sz="2100" spc="-30" dirty="0">
                <a:solidFill>
                  <a:prstClr val="black"/>
                </a:solidFill>
                <a:latin typeface="Arial"/>
                <a:cs typeface="Arial"/>
              </a:rPr>
              <a:t>da </a:t>
            </a:r>
            <a:r>
              <a:rPr lang="tr-TR" sz="2100" spc="-15" dirty="0">
                <a:solidFill>
                  <a:prstClr val="black"/>
                </a:solidFill>
                <a:latin typeface="Arial"/>
                <a:cs typeface="Arial"/>
              </a:rPr>
              <a:t>erkek </a:t>
            </a:r>
            <a:r>
              <a:rPr lang="tr-TR" sz="2100" spc="-40" dirty="0">
                <a:solidFill>
                  <a:prstClr val="black"/>
                </a:solidFill>
                <a:latin typeface="Arial"/>
                <a:cs typeface="Arial"/>
              </a:rPr>
              <a:t>çocuklar </a:t>
            </a:r>
            <a:r>
              <a:rPr lang="tr-TR" sz="2100" spc="-30" dirty="0">
                <a:solidFill>
                  <a:prstClr val="black"/>
                </a:solidFill>
                <a:latin typeface="Arial"/>
                <a:cs typeface="Arial"/>
              </a:rPr>
              <a:t>da  </a:t>
            </a:r>
            <a:r>
              <a:rPr lang="tr-TR" sz="2100" spc="25" dirty="0">
                <a:solidFill>
                  <a:prstClr val="black"/>
                </a:solidFill>
                <a:latin typeface="Arial"/>
                <a:cs typeface="Arial"/>
              </a:rPr>
              <a:t>toplumda </a:t>
            </a:r>
            <a:r>
              <a:rPr lang="tr-TR" sz="2100" spc="-35" dirty="0">
                <a:solidFill>
                  <a:prstClr val="black"/>
                </a:solidFill>
                <a:latin typeface="Arial"/>
                <a:cs typeface="Arial"/>
              </a:rPr>
              <a:t>uyumsuzluk</a:t>
            </a:r>
            <a:r>
              <a:rPr lang="tr-TR" sz="2100" spc="-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dirty="0">
                <a:solidFill>
                  <a:prstClr val="black"/>
                </a:solidFill>
                <a:latin typeface="Arial"/>
                <a:cs typeface="Arial"/>
              </a:rPr>
              <a:t>yaratmayacak,  </a:t>
            </a:r>
            <a:r>
              <a:rPr lang="tr-TR" sz="2100" spc="25" dirty="0">
                <a:solidFill>
                  <a:prstClr val="black"/>
                </a:solidFill>
                <a:latin typeface="Arial"/>
                <a:cs typeface="Arial"/>
              </a:rPr>
              <a:t>toplumun </a:t>
            </a:r>
            <a:r>
              <a:rPr lang="tr-TR" sz="2100" spc="10" dirty="0">
                <a:solidFill>
                  <a:prstClr val="black"/>
                </a:solidFill>
                <a:latin typeface="Arial"/>
                <a:cs typeface="Arial"/>
              </a:rPr>
              <a:t>belirlediği </a:t>
            </a:r>
            <a:r>
              <a:rPr lang="tr-TR" sz="2100" spc="-5" dirty="0">
                <a:solidFill>
                  <a:prstClr val="black"/>
                </a:solidFill>
                <a:latin typeface="Arial"/>
                <a:cs typeface="Arial"/>
              </a:rPr>
              <a:t>cinsiyet rollerine  </a:t>
            </a:r>
            <a:r>
              <a:rPr lang="tr-TR" sz="2100" spc="-15" dirty="0">
                <a:solidFill>
                  <a:prstClr val="black"/>
                </a:solidFill>
                <a:latin typeface="Arial"/>
                <a:cs typeface="Arial"/>
              </a:rPr>
              <a:t>uygun biçimde</a:t>
            </a:r>
            <a:r>
              <a:rPr lang="tr-TR" sz="2100" spc="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20" dirty="0">
                <a:solidFill>
                  <a:prstClr val="black"/>
                </a:solidFill>
                <a:latin typeface="Arial"/>
                <a:cs typeface="Arial"/>
              </a:rPr>
              <a:t>yetiştirilmelidir.</a:t>
            </a:r>
            <a:endParaRPr lang="tr-TR" sz="2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78880" y="795291"/>
            <a:ext cx="4389120" cy="683106"/>
          </a:xfrm>
        </p:spPr>
        <p:txBody>
          <a:bodyPr>
            <a:normAutofit fontScale="92500" lnSpcReduction="10000"/>
          </a:bodyPr>
          <a:lstStyle/>
          <a:p>
            <a:pPr marL="12700" lvl="0">
              <a:lnSpc>
                <a:spcPct val="100000"/>
              </a:lnSpc>
              <a:spcBef>
                <a:spcPts val="100"/>
              </a:spcBef>
              <a:buSzTx/>
              <a:tabLst>
                <a:tab pos="5257165" algn="l"/>
              </a:tabLst>
            </a:pPr>
            <a:endParaRPr lang="tr-TR" sz="2100" spc="-130" dirty="0" smtClean="0">
              <a:solidFill>
                <a:srgbClr val="009900"/>
              </a:solidFill>
              <a:latin typeface="Arial"/>
              <a:cs typeface="Arial"/>
            </a:endParaRPr>
          </a:p>
          <a:p>
            <a:pPr marL="12700" lvl="0">
              <a:lnSpc>
                <a:spcPct val="100000"/>
              </a:lnSpc>
              <a:spcBef>
                <a:spcPts val="100"/>
              </a:spcBef>
              <a:buSzTx/>
              <a:tabLst>
                <a:tab pos="5257165" algn="l"/>
              </a:tabLst>
            </a:pPr>
            <a:r>
              <a:rPr lang="tr-TR" sz="2100" spc="-13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lang="tr-TR" sz="2100" spc="-130" dirty="0" smtClean="0">
                <a:solidFill>
                  <a:srgbClr val="009900"/>
                </a:solidFill>
                <a:latin typeface="Arial"/>
                <a:cs typeface="Arial"/>
              </a:rPr>
              <a:t>     </a:t>
            </a:r>
            <a:r>
              <a:rPr lang="tr-TR" sz="2400" spc="-130" dirty="0" smtClean="0">
                <a:solidFill>
                  <a:srgbClr val="009900"/>
                </a:solidFill>
                <a:latin typeface="Arial"/>
                <a:cs typeface="Arial"/>
              </a:rPr>
              <a:t>DOĞRULAR</a:t>
            </a:r>
            <a:endParaRPr lang="tr-TR" sz="24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78880" y="1713152"/>
            <a:ext cx="5226580" cy="4208253"/>
          </a:xfrm>
        </p:spPr>
        <p:txBody>
          <a:bodyPr>
            <a:normAutofit/>
          </a:bodyPr>
          <a:lstStyle/>
          <a:p>
            <a:pPr marL="12700" marR="5080" lvl="0" indent="50800">
              <a:lnSpc>
                <a:spcPts val="2500"/>
              </a:lnSpc>
              <a:spcBef>
                <a:spcPts val="200"/>
              </a:spcBef>
              <a:buSzTx/>
              <a:buNone/>
            </a:pPr>
            <a:endParaRPr lang="tr-TR" sz="2100" spc="-9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lvl="0" indent="50800">
              <a:lnSpc>
                <a:spcPts val="2500"/>
              </a:lnSpc>
              <a:spcBef>
                <a:spcPts val="200"/>
              </a:spcBef>
              <a:buSzTx/>
              <a:buNone/>
            </a:pPr>
            <a:r>
              <a:rPr lang="tr-TR" sz="2100" spc="-90" dirty="0" smtClean="0">
                <a:solidFill>
                  <a:prstClr val="black"/>
                </a:solidFill>
                <a:latin typeface="Arial"/>
                <a:cs typeface="Arial"/>
              </a:rPr>
              <a:t>Rapor edilen cinsel istismarların % 23 ü 18 yaşın altındaki çocuklar tarafından gerçekleştirilmiştir.</a:t>
            </a:r>
            <a:endParaRPr lang="tr-TR" sz="2100" spc="-9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lvl="0" indent="50800">
              <a:lnSpc>
                <a:spcPts val="2500"/>
              </a:lnSpc>
              <a:spcBef>
                <a:spcPts val="200"/>
              </a:spcBef>
              <a:buSzTx/>
              <a:buNone/>
            </a:pPr>
            <a:endParaRPr lang="tr-TR" sz="2100" spc="-9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lvl="0" indent="50800">
              <a:lnSpc>
                <a:spcPts val="2500"/>
              </a:lnSpc>
              <a:spcBef>
                <a:spcPts val="200"/>
              </a:spcBef>
              <a:buSzTx/>
              <a:buNone/>
            </a:pPr>
            <a:r>
              <a:rPr lang="tr-TR" sz="2100" spc="-90" dirty="0" smtClean="0">
                <a:solidFill>
                  <a:prstClr val="black"/>
                </a:solidFill>
                <a:latin typeface="Arial"/>
                <a:cs typeface="Arial"/>
              </a:rPr>
              <a:t>  Kız </a:t>
            </a:r>
            <a:r>
              <a:rPr lang="tr-TR" sz="2100" spc="-40" dirty="0">
                <a:solidFill>
                  <a:prstClr val="black"/>
                </a:solidFill>
                <a:latin typeface="Arial"/>
                <a:cs typeface="Arial"/>
              </a:rPr>
              <a:t>–erkek </a:t>
            </a:r>
            <a:r>
              <a:rPr lang="tr-TR" sz="2100" spc="20" dirty="0">
                <a:solidFill>
                  <a:prstClr val="black"/>
                </a:solidFill>
                <a:latin typeface="Arial"/>
                <a:cs typeface="Arial"/>
              </a:rPr>
              <a:t>bütün </a:t>
            </a:r>
            <a:r>
              <a:rPr lang="tr-TR" sz="2100" spc="-40" dirty="0">
                <a:solidFill>
                  <a:prstClr val="black"/>
                </a:solidFill>
                <a:latin typeface="Arial"/>
                <a:cs typeface="Arial"/>
              </a:rPr>
              <a:t>çocuklar </a:t>
            </a:r>
            <a:r>
              <a:rPr lang="tr-TR" sz="2100" spc="60" dirty="0">
                <a:solidFill>
                  <a:prstClr val="black"/>
                </a:solidFill>
                <a:latin typeface="Arial"/>
                <a:cs typeface="Arial"/>
              </a:rPr>
              <a:t>tüm</a:t>
            </a:r>
            <a:r>
              <a:rPr lang="tr-TR" sz="2100" spc="-3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-10" dirty="0">
                <a:solidFill>
                  <a:prstClr val="black"/>
                </a:solidFill>
                <a:latin typeface="Arial"/>
                <a:cs typeface="Arial"/>
              </a:rPr>
              <a:t>farklılıkları  </a:t>
            </a:r>
            <a:r>
              <a:rPr lang="tr-TR" sz="2100" spc="-5" dirty="0">
                <a:solidFill>
                  <a:prstClr val="black"/>
                </a:solidFill>
                <a:latin typeface="Arial"/>
                <a:cs typeface="Arial"/>
              </a:rPr>
              <a:t>görüp</a:t>
            </a:r>
            <a:r>
              <a:rPr lang="tr-TR" sz="2100" spc="-1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15" dirty="0">
                <a:solidFill>
                  <a:prstClr val="black"/>
                </a:solidFill>
                <a:latin typeface="Arial"/>
                <a:cs typeface="Arial"/>
              </a:rPr>
              <a:t>kendi</a:t>
            </a:r>
            <a:r>
              <a:rPr lang="tr-TR" sz="2100" spc="-3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15" dirty="0">
                <a:solidFill>
                  <a:prstClr val="black"/>
                </a:solidFill>
                <a:latin typeface="Arial"/>
                <a:cs typeface="Arial"/>
              </a:rPr>
              <a:t>tercihini</a:t>
            </a:r>
            <a:r>
              <a:rPr lang="tr-TR" sz="21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-25" dirty="0" smtClean="0">
                <a:solidFill>
                  <a:prstClr val="black"/>
                </a:solidFill>
                <a:latin typeface="Arial"/>
                <a:cs typeface="Arial"/>
              </a:rPr>
              <a:t>yapabilecek</a:t>
            </a:r>
            <a:r>
              <a:rPr lang="tr-TR" sz="2100" dirty="0" smtClean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tr-TR" sz="2100" spc="35" dirty="0" smtClean="0">
                <a:solidFill>
                  <a:prstClr val="black"/>
                </a:solidFill>
                <a:latin typeface="Arial"/>
                <a:cs typeface="Arial"/>
              </a:rPr>
              <a:t>toplumun</a:t>
            </a:r>
            <a:r>
              <a:rPr lang="tr-TR" sz="2100" spc="-16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tr-TR" sz="2100" spc="-1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-5" dirty="0">
                <a:solidFill>
                  <a:prstClr val="black"/>
                </a:solidFill>
                <a:latin typeface="Arial"/>
                <a:cs typeface="Arial"/>
              </a:rPr>
              <a:t>cinsiyet</a:t>
            </a:r>
            <a:r>
              <a:rPr lang="tr-TR" sz="2100" spc="-1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-25" dirty="0">
                <a:solidFill>
                  <a:prstClr val="black"/>
                </a:solidFill>
                <a:latin typeface="Arial"/>
                <a:cs typeface="Arial"/>
              </a:rPr>
              <a:t>için</a:t>
            </a:r>
            <a:r>
              <a:rPr lang="tr-TR" sz="21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10" dirty="0">
                <a:solidFill>
                  <a:prstClr val="black"/>
                </a:solidFill>
                <a:latin typeface="Arial"/>
                <a:cs typeface="Arial"/>
              </a:rPr>
              <a:t>belirlediği</a:t>
            </a:r>
            <a:r>
              <a:rPr lang="tr-TR" sz="2100" spc="-1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15" dirty="0">
                <a:solidFill>
                  <a:prstClr val="black"/>
                </a:solidFill>
                <a:latin typeface="Arial"/>
                <a:cs typeface="Arial"/>
              </a:rPr>
              <a:t>renk,  </a:t>
            </a:r>
            <a:r>
              <a:rPr lang="tr-TR" sz="2100" spc="-10" dirty="0">
                <a:solidFill>
                  <a:prstClr val="black"/>
                </a:solidFill>
                <a:latin typeface="Arial"/>
                <a:cs typeface="Arial"/>
              </a:rPr>
              <a:t>oyuncak, </a:t>
            </a:r>
            <a:r>
              <a:rPr lang="tr-TR" sz="2100" spc="-30" dirty="0">
                <a:solidFill>
                  <a:prstClr val="black"/>
                </a:solidFill>
                <a:latin typeface="Arial"/>
                <a:cs typeface="Arial"/>
              </a:rPr>
              <a:t>meslek </a:t>
            </a:r>
            <a:r>
              <a:rPr lang="tr-TR" sz="2100" dirty="0">
                <a:solidFill>
                  <a:prstClr val="black"/>
                </a:solidFill>
                <a:latin typeface="Arial"/>
                <a:cs typeface="Arial"/>
              </a:rPr>
              <a:t>vb. </a:t>
            </a:r>
            <a:r>
              <a:rPr lang="tr-TR" sz="2100" spc="-30" dirty="0">
                <a:solidFill>
                  <a:prstClr val="black"/>
                </a:solidFill>
                <a:latin typeface="Arial"/>
                <a:cs typeface="Arial"/>
              </a:rPr>
              <a:t>sınırlamalardan  </a:t>
            </a:r>
            <a:r>
              <a:rPr lang="tr-TR" sz="2100" spc="-45" dirty="0">
                <a:solidFill>
                  <a:prstClr val="black"/>
                </a:solidFill>
                <a:latin typeface="Arial"/>
                <a:cs typeface="Arial"/>
              </a:rPr>
              <a:t>bağımsız</a:t>
            </a:r>
            <a:r>
              <a:rPr lang="tr-TR" sz="2100" spc="-1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30" dirty="0">
                <a:solidFill>
                  <a:prstClr val="black"/>
                </a:solidFill>
                <a:latin typeface="Arial"/>
                <a:cs typeface="Arial"/>
              </a:rPr>
              <a:t>bir</a:t>
            </a:r>
            <a:r>
              <a:rPr lang="tr-TR" sz="2100" spc="-2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-30" dirty="0">
                <a:solidFill>
                  <a:prstClr val="black"/>
                </a:solidFill>
                <a:latin typeface="Arial"/>
                <a:cs typeface="Arial"/>
              </a:rPr>
              <a:t>şekilde</a:t>
            </a:r>
            <a:r>
              <a:rPr lang="tr-TR" sz="2100" spc="-1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20" dirty="0">
                <a:solidFill>
                  <a:prstClr val="black"/>
                </a:solidFill>
                <a:latin typeface="Arial"/>
                <a:cs typeface="Arial"/>
              </a:rPr>
              <a:t>yetiştirilmelidir.</a:t>
            </a:r>
            <a:endParaRPr lang="tr-TR" sz="2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tr-TR" dirty="0"/>
          </a:p>
        </p:txBody>
      </p:sp>
      <p:sp>
        <p:nvSpPr>
          <p:cNvPr id="7" name="object 13"/>
          <p:cNvSpPr/>
          <p:nvPr/>
        </p:nvSpPr>
        <p:spPr>
          <a:xfrm>
            <a:off x="8473440" y="959044"/>
            <a:ext cx="914400" cy="35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04630" y="896521"/>
            <a:ext cx="1041400" cy="34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683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AİLELERİN ÇOCUKLARINI İSTİSMARDAN KORUMAK İÇİN YAPMASI GEREKENLER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06562" y="2091812"/>
            <a:ext cx="4389438" cy="3411744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6096000" y="2091811"/>
            <a:ext cx="5063232" cy="34117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6161104" y="2405849"/>
            <a:ext cx="4891596" cy="3016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>
              <a:lnSpc>
                <a:spcPct val="138200"/>
              </a:lnSpc>
              <a:spcBef>
                <a:spcPts val="425"/>
              </a:spcBef>
            </a:pPr>
            <a:r>
              <a:rPr lang="tr-TR" sz="2400" kern="0" spc="-30" dirty="0">
                <a:solidFill>
                  <a:srgbClr val="001F5F"/>
                </a:solidFill>
                <a:latin typeface="Arial"/>
                <a:ea typeface="+mj-ea"/>
                <a:cs typeface="Arial"/>
              </a:rPr>
              <a:t>Kendini</a:t>
            </a:r>
            <a:r>
              <a:rPr lang="tr-TR" sz="2400" kern="0" spc="-415" dirty="0">
                <a:solidFill>
                  <a:srgbClr val="001F5F"/>
                </a:solidFill>
                <a:latin typeface="Arial"/>
                <a:ea typeface="+mj-ea"/>
                <a:cs typeface="Arial"/>
              </a:rPr>
              <a:t> </a:t>
            </a:r>
            <a:r>
              <a:rPr lang="tr-TR" sz="2400" kern="0" spc="-65" dirty="0">
                <a:solidFill>
                  <a:srgbClr val="001F5F"/>
                </a:solidFill>
                <a:latin typeface="Arial"/>
                <a:ea typeface="+mj-ea"/>
                <a:cs typeface="Arial"/>
              </a:rPr>
              <a:t>Korumayı</a:t>
            </a:r>
            <a:r>
              <a:rPr lang="tr-TR" sz="2400" kern="0" spc="-415" dirty="0">
                <a:solidFill>
                  <a:srgbClr val="001F5F"/>
                </a:solidFill>
                <a:latin typeface="Arial"/>
                <a:ea typeface="+mj-ea"/>
                <a:cs typeface="Arial"/>
              </a:rPr>
              <a:t> </a:t>
            </a:r>
            <a:r>
              <a:rPr lang="tr-TR" sz="2400" kern="0" spc="30" dirty="0">
                <a:solidFill>
                  <a:srgbClr val="001F5F"/>
                </a:solidFill>
                <a:latin typeface="Arial"/>
                <a:ea typeface="+mj-ea"/>
                <a:cs typeface="Arial"/>
              </a:rPr>
              <a:t>Öğretin</a:t>
            </a:r>
            <a:r>
              <a:rPr lang="tr-TR" sz="2400" kern="0" spc="30" dirty="0" smtClean="0">
                <a:solidFill>
                  <a:srgbClr val="001F5F"/>
                </a:solidFill>
                <a:latin typeface="Arial"/>
                <a:ea typeface="+mj-ea"/>
                <a:cs typeface="Arial"/>
              </a:rPr>
              <a:t>.</a:t>
            </a:r>
          </a:p>
          <a:p>
            <a:pPr marL="12700" marR="5080" lvl="0">
              <a:lnSpc>
                <a:spcPct val="138200"/>
              </a:lnSpc>
              <a:spcBef>
                <a:spcPts val="425"/>
              </a:spcBef>
            </a:pPr>
            <a:r>
              <a:rPr lang="tr-TR" sz="2400" spc="-70" dirty="0" smtClean="0">
                <a:solidFill>
                  <a:srgbClr val="001F5F"/>
                </a:solidFill>
                <a:latin typeface="Arial"/>
                <a:cs typeface="Arial"/>
              </a:rPr>
              <a:t>Hayır </a:t>
            </a:r>
            <a:r>
              <a:rPr lang="tr-TR" sz="2400" spc="-60" dirty="0">
                <a:solidFill>
                  <a:srgbClr val="001F5F"/>
                </a:solidFill>
                <a:latin typeface="Arial"/>
                <a:cs typeface="Arial"/>
              </a:rPr>
              <a:t>Demeyi </a:t>
            </a:r>
            <a:r>
              <a:rPr lang="tr-TR" sz="2400" spc="25" dirty="0">
                <a:solidFill>
                  <a:srgbClr val="001F5F"/>
                </a:solidFill>
                <a:latin typeface="Arial"/>
                <a:cs typeface="Arial"/>
              </a:rPr>
              <a:t>Öğretin.  </a:t>
            </a:r>
            <a:r>
              <a:rPr lang="tr-TR" sz="2400" spc="-10" dirty="0">
                <a:solidFill>
                  <a:srgbClr val="001F5F"/>
                </a:solidFill>
                <a:latin typeface="Arial"/>
                <a:cs typeface="Arial"/>
              </a:rPr>
              <a:t>Güvenliklerini</a:t>
            </a:r>
            <a:r>
              <a:rPr lang="tr-TR" sz="2400" spc="-5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tr-TR" sz="2400" spc="-95" dirty="0">
                <a:solidFill>
                  <a:srgbClr val="001F5F"/>
                </a:solidFill>
                <a:latin typeface="Arial"/>
                <a:cs typeface="Arial"/>
              </a:rPr>
              <a:t>Sağlamayı</a:t>
            </a:r>
            <a:r>
              <a:rPr lang="tr-TR" sz="2400" spc="-5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tr-TR" sz="2400" spc="30" dirty="0">
                <a:solidFill>
                  <a:srgbClr val="001F5F"/>
                </a:solidFill>
                <a:latin typeface="Arial"/>
                <a:cs typeface="Arial"/>
              </a:rPr>
              <a:t>Öğretin.</a:t>
            </a:r>
            <a:endParaRPr lang="tr-TR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400" marR="739140" lvl="0">
              <a:lnSpc>
                <a:spcPts val="3800"/>
              </a:lnSpc>
              <a:spcBef>
                <a:spcPts val="5"/>
              </a:spcBef>
            </a:pPr>
            <a:r>
              <a:rPr lang="tr-TR" sz="2400" spc="30" dirty="0" smtClean="0">
                <a:solidFill>
                  <a:srgbClr val="001F5F"/>
                </a:solidFill>
                <a:latin typeface="Arial"/>
                <a:cs typeface="Arial"/>
              </a:rPr>
              <a:t>İyi</a:t>
            </a:r>
            <a:r>
              <a:rPr lang="tr-TR" sz="2400" spc="-31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tr-TR" sz="2400" spc="-55" dirty="0">
                <a:solidFill>
                  <a:srgbClr val="001F5F"/>
                </a:solidFill>
                <a:latin typeface="Arial"/>
                <a:cs typeface="Arial"/>
              </a:rPr>
              <a:t>Dokunuş</a:t>
            </a:r>
            <a:r>
              <a:rPr lang="tr-TR" sz="2400" spc="-45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tr-TR" sz="2400" spc="10" dirty="0">
                <a:solidFill>
                  <a:srgbClr val="001F5F"/>
                </a:solidFill>
                <a:latin typeface="Arial"/>
                <a:cs typeface="Arial"/>
              </a:rPr>
              <a:t>ile</a:t>
            </a:r>
            <a:r>
              <a:rPr lang="tr-TR" sz="2400" spc="-2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tr-TR" sz="2400" spc="10" dirty="0">
                <a:solidFill>
                  <a:srgbClr val="001F5F"/>
                </a:solidFill>
                <a:latin typeface="Arial"/>
                <a:cs typeface="Arial"/>
              </a:rPr>
              <a:t>Kötü</a:t>
            </a:r>
            <a:r>
              <a:rPr lang="tr-TR" sz="2400" spc="-3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tr-TR" sz="2400" spc="-55" dirty="0">
                <a:solidFill>
                  <a:srgbClr val="001F5F"/>
                </a:solidFill>
                <a:latin typeface="Arial"/>
                <a:cs typeface="Arial"/>
              </a:rPr>
              <a:t>Dokunuş  </a:t>
            </a:r>
            <a:r>
              <a:rPr lang="tr-TR" sz="2400" spc="20" dirty="0">
                <a:solidFill>
                  <a:srgbClr val="001F5F"/>
                </a:solidFill>
                <a:latin typeface="Arial"/>
                <a:cs typeface="Arial"/>
              </a:rPr>
              <a:t>Öğretin</a:t>
            </a:r>
            <a:endParaRPr lang="tr-TR" sz="24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3609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78198" y="1944102"/>
            <a:ext cx="1862320" cy="2969796"/>
          </a:xfrm>
          <a:prstGeom prst="rect">
            <a:avLst/>
          </a:prstGeom>
        </p:spPr>
      </p:pic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140518" y="843379"/>
            <a:ext cx="7823404" cy="5433134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3140518" y="843379"/>
            <a:ext cx="7823404" cy="54331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4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3140518" y="843551"/>
            <a:ext cx="7823404" cy="5432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200" kern="0" spc="-30" dirty="0" smtClean="0">
                <a:solidFill>
                  <a:srgbClr val="001F5F"/>
                </a:solidFill>
                <a:latin typeface="Arial"/>
                <a:ea typeface="+mj-ea"/>
                <a:cs typeface="Arial"/>
              </a:rPr>
              <a:t>    Bedenlerini</a:t>
            </a:r>
            <a:r>
              <a:rPr lang="tr-TR" sz="3200" kern="0" spc="-425" dirty="0" smtClean="0">
                <a:solidFill>
                  <a:srgbClr val="001F5F"/>
                </a:solidFill>
                <a:latin typeface="Arial"/>
                <a:ea typeface="+mj-ea"/>
                <a:cs typeface="Arial"/>
              </a:rPr>
              <a:t> </a:t>
            </a:r>
            <a:r>
              <a:rPr lang="tr-TR" sz="3200" kern="0" spc="-65" dirty="0">
                <a:solidFill>
                  <a:srgbClr val="001F5F"/>
                </a:solidFill>
                <a:latin typeface="Arial"/>
                <a:ea typeface="+mj-ea"/>
                <a:cs typeface="Arial"/>
              </a:rPr>
              <a:t>Korumayı</a:t>
            </a:r>
            <a:r>
              <a:rPr lang="tr-TR" sz="3200" kern="0" spc="-420" dirty="0">
                <a:solidFill>
                  <a:srgbClr val="001F5F"/>
                </a:solidFill>
                <a:latin typeface="Arial"/>
                <a:ea typeface="+mj-ea"/>
                <a:cs typeface="Arial"/>
              </a:rPr>
              <a:t> </a:t>
            </a:r>
            <a:r>
              <a:rPr lang="tr-TR" sz="3200" kern="0" spc="30" dirty="0">
                <a:solidFill>
                  <a:srgbClr val="001F5F"/>
                </a:solidFill>
                <a:latin typeface="Arial"/>
                <a:ea typeface="+mj-ea"/>
                <a:cs typeface="Arial"/>
              </a:rPr>
              <a:t>Öğretin</a:t>
            </a:r>
            <a:r>
              <a:rPr lang="tr-TR" sz="3200" kern="0" spc="30" dirty="0" smtClean="0">
                <a:solidFill>
                  <a:srgbClr val="001F5F"/>
                </a:solidFill>
                <a:latin typeface="Arial"/>
                <a:ea typeface="+mj-ea"/>
                <a:cs typeface="Arial"/>
              </a:rPr>
              <a:t>.</a:t>
            </a:r>
          </a:p>
          <a:p>
            <a:pPr marL="12700" marR="5080" lvl="0">
              <a:lnSpc>
                <a:spcPct val="101200"/>
              </a:lnSpc>
              <a:spcBef>
                <a:spcPts val="60"/>
              </a:spcBef>
            </a:pPr>
            <a:endParaRPr lang="tr-TR" sz="3200" kern="0" spc="30" dirty="0" smtClean="0">
              <a:solidFill>
                <a:srgbClr val="001F5F"/>
              </a:solidFill>
              <a:latin typeface="Arial"/>
              <a:ea typeface="+mj-ea"/>
              <a:cs typeface="Arial"/>
            </a:endParaRPr>
          </a:p>
          <a:p>
            <a:pPr marL="469900" marR="5080" lvl="0" indent="-457200">
              <a:lnSpc>
                <a:spcPct val="101200"/>
              </a:lnSpc>
              <a:spcBef>
                <a:spcPts val="60"/>
              </a:spcBef>
              <a:buFont typeface="Wingdings" panose="05000000000000000000" pitchFamily="2" charset="2"/>
              <a:buChar char="ü"/>
            </a:pPr>
            <a:r>
              <a:rPr lang="tr-TR" sz="2800" spc="-75" dirty="0" smtClean="0">
                <a:solidFill>
                  <a:srgbClr val="001F5F"/>
                </a:solidFill>
                <a:latin typeface="Arial"/>
                <a:cs typeface="Arial"/>
              </a:rPr>
              <a:t>    Çocuklarınızı </a:t>
            </a:r>
            <a:r>
              <a:rPr lang="tr-TR" sz="2800" spc="-40" dirty="0">
                <a:solidFill>
                  <a:srgbClr val="001F5F"/>
                </a:solidFill>
                <a:latin typeface="Arial"/>
                <a:cs typeface="Arial"/>
              </a:rPr>
              <a:t>Dudaklarından </a:t>
            </a:r>
            <a:r>
              <a:rPr lang="tr-TR" sz="2800" spc="-10" dirty="0">
                <a:solidFill>
                  <a:srgbClr val="001F5F"/>
                </a:solidFill>
                <a:latin typeface="Arial"/>
                <a:cs typeface="Arial"/>
              </a:rPr>
              <a:t>Öpmeyin.  </a:t>
            </a:r>
            <a:r>
              <a:rPr lang="tr-TR" sz="2800" spc="-10" dirty="0" smtClean="0">
                <a:solidFill>
                  <a:srgbClr val="001F5F"/>
                </a:solidFill>
                <a:latin typeface="Arial"/>
                <a:cs typeface="Arial"/>
              </a:rPr>
              <a:t>        İstemiyorlarsa </a:t>
            </a:r>
            <a:r>
              <a:rPr lang="tr-TR" sz="2800" spc="-35" dirty="0">
                <a:solidFill>
                  <a:srgbClr val="001F5F"/>
                </a:solidFill>
                <a:latin typeface="Arial"/>
                <a:cs typeface="Arial"/>
              </a:rPr>
              <a:t>yanaklarından </a:t>
            </a:r>
            <a:r>
              <a:rPr lang="tr-TR" sz="2800" spc="-40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lang="tr-TR" sz="2800" spc="-5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tr-TR" sz="2800" spc="5" dirty="0">
                <a:solidFill>
                  <a:srgbClr val="001F5F"/>
                </a:solidFill>
                <a:latin typeface="Arial"/>
                <a:cs typeface="Arial"/>
              </a:rPr>
              <a:t>öpmeyin.</a:t>
            </a:r>
            <a:endParaRPr lang="tr-TR"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>
              <a:spcBef>
                <a:spcPts val="5"/>
              </a:spcBef>
            </a:pPr>
            <a:endParaRPr lang="tr-TR" sz="3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 marR="695960" lvl="0" indent="-457200">
              <a:lnSpc>
                <a:spcPts val="3300"/>
              </a:lnSpc>
              <a:buFont typeface="Wingdings" panose="05000000000000000000" pitchFamily="2" charset="2"/>
              <a:buChar char="ü"/>
            </a:pPr>
            <a:r>
              <a:rPr lang="tr-TR" sz="2800" spc="-45" dirty="0" smtClean="0">
                <a:solidFill>
                  <a:srgbClr val="001F5F"/>
                </a:solidFill>
                <a:latin typeface="Arial"/>
                <a:cs typeface="Arial"/>
              </a:rPr>
              <a:t>    Cinsellik </a:t>
            </a:r>
            <a:r>
              <a:rPr lang="tr-TR" sz="2800" spc="-75" dirty="0" smtClean="0">
                <a:solidFill>
                  <a:srgbClr val="001F5F"/>
                </a:solidFill>
                <a:latin typeface="Arial"/>
                <a:cs typeface="Arial"/>
              </a:rPr>
              <a:t>Konusunda Yaşına </a:t>
            </a:r>
            <a:r>
              <a:rPr lang="tr-TR" sz="2800" spc="-65" dirty="0">
                <a:solidFill>
                  <a:srgbClr val="001F5F"/>
                </a:solidFill>
                <a:latin typeface="Arial"/>
                <a:cs typeface="Arial"/>
              </a:rPr>
              <a:t>ve</a:t>
            </a:r>
            <a:r>
              <a:rPr lang="tr-TR" sz="2800" spc="-6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tr-TR" sz="2800" spc="-64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tr-TR" sz="2800" spc="-55" dirty="0" smtClean="0">
                <a:solidFill>
                  <a:srgbClr val="001F5F"/>
                </a:solidFill>
                <a:latin typeface="Arial"/>
                <a:cs typeface="Arial"/>
              </a:rPr>
              <a:t>Gelişim  </a:t>
            </a:r>
            <a:r>
              <a:rPr lang="tr-TR" sz="2800" spc="-60" dirty="0">
                <a:solidFill>
                  <a:srgbClr val="001F5F"/>
                </a:solidFill>
                <a:latin typeface="Arial"/>
                <a:cs typeface="Arial"/>
              </a:rPr>
              <a:t>Düzeyine </a:t>
            </a:r>
            <a:r>
              <a:rPr lang="tr-TR" sz="2800" spc="-35" dirty="0">
                <a:solidFill>
                  <a:srgbClr val="001F5F"/>
                </a:solidFill>
                <a:latin typeface="Arial"/>
                <a:cs typeface="Arial"/>
              </a:rPr>
              <a:t>Uygun </a:t>
            </a:r>
            <a:r>
              <a:rPr lang="tr-TR" sz="2800" dirty="0">
                <a:solidFill>
                  <a:srgbClr val="001F5F"/>
                </a:solidFill>
                <a:latin typeface="Arial"/>
                <a:cs typeface="Arial"/>
              </a:rPr>
              <a:t>Bilgi</a:t>
            </a:r>
            <a:r>
              <a:rPr lang="tr-TR" sz="2800" spc="-5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tr-TR" sz="2800" spc="-35" dirty="0">
                <a:solidFill>
                  <a:srgbClr val="001F5F"/>
                </a:solidFill>
                <a:latin typeface="Arial"/>
                <a:cs typeface="Arial"/>
              </a:rPr>
              <a:t>Verin.</a:t>
            </a:r>
            <a:endParaRPr lang="tr-TR"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>
              <a:spcBef>
                <a:spcPts val="35"/>
              </a:spcBef>
            </a:pPr>
            <a:endParaRPr lang="tr-TR" sz="23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 lvl="0" indent="-457200">
              <a:buFont typeface="Wingdings" panose="05000000000000000000" pitchFamily="2" charset="2"/>
              <a:buChar char="ü"/>
            </a:pPr>
            <a:r>
              <a:rPr lang="tr-TR" sz="3200" spc="-85" dirty="0" smtClean="0">
                <a:solidFill>
                  <a:srgbClr val="001F5F"/>
                </a:solidFill>
                <a:latin typeface="Arial"/>
                <a:cs typeface="Arial"/>
              </a:rPr>
              <a:t>    Yardım </a:t>
            </a:r>
            <a:r>
              <a:rPr lang="tr-TR" sz="3200" spc="-20" dirty="0">
                <a:solidFill>
                  <a:srgbClr val="001F5F"/>
                </a:solidFill>
                <a:latin typeface="Arial"/>
                <a:cs typeface="Arial"/>
              </a:rPr>
              <a:t>İstemeyi</a:t>
            </a:r>
            <a:r>
              <a:rPr lang="tr-TR" sz="3200" spc="-7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tr-TR" sz="3200" spc="-75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tr-TR" sz="3200" spc="20" dirty="0" smtClean="0">
                <a:solidFill>
                  <a:srgbClr val="001F5F"/>
                </a:solidFill>
                <a:latin typeface="Arial"/>
                <a:cs typeface="Arial"/>
              </a:rPr>
              <a:t>Öğretin</a:t>
            </a:r>
            <a:endParaRPr lang="tr-TR"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/>
            <a:endParaRPr lang="tr-TR" sz="35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 lvl="0" indent="-457200">
              <a:buFont typeface="Wingdings" panose="05000000000000000000" pitchFamily="2" charset="2"/>
              <a:buChar char="ü"/>
            </a:pPr>
            <a:r>
              <a:rPr lang="tr-TR" sz="2800" spc="-110" dirty="0" smtClean="0">
                <a:solidFill>
                  <a:srgbClr val="001F5F"/>
                </a:solidFill>
                <a:latin typeface="Arial"/>
                <a:cs typeface="Arial"/>
              </a:rPr>
              <a:t>      Her </a:t>
            </a:r>
            <a:r>
              <a:rPr lang="tr-TR" sz="2800" spc="-165" dirty="0">
                <a:solidFill>
                  <a:srgbClr val="001F5F"/>
                </a:solidFill>
                <a:latin typeface="Arial"/>
                <a:cs typeface="Arial"/>
              </a:rPr>
              <a:t>Zaman </a:t>
            </a:r>
            <a:r>
              <a:rPr lang="tr-TR" sz="2800" spc="-200" dirty="0">
                <a:solidFill>
                  <a:srgbClr val="001F5F"/>
                </a:solidFill>
                <a:latin typeface="Arial"/>
                <a:cs typeface="Arial"/>
              </a:rPr>
              <a:t>Sır </a:t>
            </a:r>
            <a:r>
              <a:rPr lang="tr-TR" sz="2800" spc="-150" dirty="0">
                <a:solidFill>
                  <a:srgbClr val="001F5F"/>
                </a:solidFill>
                <a:latin typeface="Arial"/>
                <a:cs typeface="Arial"/>
              </a:rPr>
              <a:t>Saklanmayacağını</a:t>
            </a:r>
            <a:r>
              <a:rPr lang="tr-TR" sz="28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tr-TR" sz="2800" spc="-30" dirty="0">
                <a:solidFill>
                  <a:srgbClr val="001F5F"/>
                </a:solidFill>
                <a:latin typeface="Arial"/>
                <a:cs typeface="Arial"/>
              </a:rPr>
              <a:t>öğretin.</a:t>
            </a:r>
            <a:endParaRPr lang="tr-TR" sz="28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816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ÇOCUKLAR İSTİSMAR EDİLDİKLERİNİ NEDEN SÖYLEMEZLER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23999" y="1908699"/>
            <a:ext cx="9475433" cy="42790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100" kern="0" spc="-60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Suçluluk </a:t>
            </a:r>
            <a:r>
              <a:rPr lang="tr-TR" sz="2100" kern="0" spc="-35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hissedip </a:t>
            </a:r>
            <a:r>
              <a:rPr lang="tr-TR" sz="2100" kern="0" spc="-40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cezalandırılacaklarını  </a:t>
            </a:r>
            <a:r>
              <a:rPr lang="tr-TR" sz="2100" kern="0" spc="-20" dirty="0" smtClean="0">
                <a:solidFill>
                  <a:prstClr val="black"/>
                </a:solidFill>
                <a:latin typeface="Arial"/>
                <a:ea typeface="+mj-ea"/>
                <a:cs typeface="Arial"/>
              </a:rPr>
              <a:t>düşünebilirler.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100" spc="-25" dirty="0" smtClean="0">
                <a:solidFill>
                  <a:prstClr val="black"/>
                </a:solidFill>
                <a:latin typeface="Arial"/>
                <a:cs typeface="Arial"/>
              </a:rPr>
              <a:t>Kimsenin</a:t>
            </a:r>
            <a:r>
              <a:rPr lang="tr-TR" sz="2100" spc="-16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-15" dirty="0">
                <a:solidFill>
                  <a:prstClr val="black"/>
                </a:solidFill>
                <a:latin typeface="Arial"/>
                <a:cs typeface="Arial"/>
              </a:rPr>
              <a:t>onlara</a:t>
            </a:r>
            <a:r>
              <a:rPr lang="tr-TR" sz="2100" spc="-1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-25" dirty="0">
                <a:solidFill>
                  <a:prstClr val="black"/>
                </a:solidFill>
                <a:latin typeface="Arial"/>
                <a:cs typeface="Arial"/>
              </a:rPr>
              <a:t>inanmayacağını</a:t>
            </a:r>
            <a:r>
              <a:rPr lang="tr-TR" sz="2100" spc="-3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100" spc="-20" dirty="0">
                <a:solidFill>
                  <a:prstClr val="black"/>
                </a:solidFill>
                <a:latin typeface="Arial"/>
                <a:cs typeface="Arial"/>
              </a:rPr>
              <a:t>düşünebilirler</a:t>
            </a:r>
            <a:r>
              <a:rPr lang="tr-TR" sz="2100" spc="-2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tr-TR" sz="1800" spc="-3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1800" spc="-35" dirty="0" smtClean="0">
                <a:solidFill>
                  <a:prstClr val="black"/>
                </a:solidFill>
                <a:latin typeface="Arial"/>
                <a:cs typeface="Arial"/>
              </a:rPr>
              <a:t>Maruz</a:t>
            </a:r>
            <a:r>
              <a:rPr lang="tr-TR" sz="1800" spc="-25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25" dirty="0">
                <a:solidFill>
                  <a:prstClr val="black"/>
                </a:solidFill>
                <a:latin typeface="Arial"/>
                <a:cs typeface="Arial"/>
              </a:rPr>
              <a:t>kaldığı</a:t>
            </a:r>
            <a:r>
              <a:rPr lang="tr-TR" sz="1800" spc="-25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40" dirty="0">
                <a:solidFill>
                  <a:prstClr val="black"/>
                </a:solidFill>
                <a:latin typeface="Arial"/>
                <a:cs typeface="Arial"/>
              </a:rPr>
              <a:t>davranışlardan</a:t>
            </a:r>
            <a:r>
              <a:rPr lang="tr-TR" sz="1800" spc="-2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30" dirty="0">
                <a:solidFill>
                  <a:prstClr val="black"/>
                </a:solidFill>
                <a:latin typeface="Arial"/>
                <a:cs typeface="Arial"/>
              </a:rPr>
              <a:t>rahatsızlık</a:t>
            </a:r>
            <a:r>
              <a:rPr lang="tr-TR" sz="1800" spc="-2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40" dirty="0">
                <a:solidFill>
                  <a:prstClr val="black"/>
                </a:solidFill>
                <a:latin typeface="Arial"/>
                <a:cs typeface="Arial"/>
              </a:rPr>
              <a:t>duysa</a:t>
            </a:r>
            <a:r>
              <a:rPr lang="tr-TR" sz="1800" spc="-2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40" dirty="0">
                <a:solidFill>
                  <a:prstClr val="black"/>
                </a:solidFill>
                <a:latin typeface="Arial"/>
                <a:cs typeface="Arial"/>
              </a:rPr>
              <a:t>da</a:t>
            </a:r>
            <a:r>
              <a:rPr lang="tr-TR" sz="1800" spc="-2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70" dirty="0">
                <a:solidFill>
                  <a:prstClr val="black"/>
                </a:solidFill>
                <a:latin typeface="Arial"/>
                <a:cs typeface="Arial"/>
              </a:rPr>
              <a:t>,  </a:t>
            </a:r>
            <a:r>
              <a:rPr lang="tr-TR" sz="1800" spc="-30" dirty="0">
                <a:solidFill>
                  <a:prstClr val="black"/>
                </a:solidFill>
                <a:latin typeface="Arial"/>
                <a:cs typeface="Arial"/>
              </a:rPr>
              <a:t>istismarcı</a:t>
            </a:r>
            <a:r>
              <a:rPr lang="tr-TR" sz="1800" spc="-25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5" dirty="0">
                <a:solidFill>
                  <a:prstClr val="black"/>
                </a:solidFill>
                <a:latin typeface="Arial"/>
                <a:cs typeface="Arial"/>
              </a:rPr>
              <a:t>bir</a:t>
            </a:r>
            <a:r>
              <a:rPr lang="tr-TR" sz="1800" spc="-1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45" dirty="0">
                <a:solidFill>
                  <a:prstClr val="black"/>
                </a:solidFill>
                <a:latin typeface="Arial"/>
                <a:cs typeface="Arial"/>
              </a:rPr>
              <a:t>yakını</a:t>
            </a:r>
            <a:r>
              <a:rPr lang="tr-TR" sz="1800" spc="-1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10" dirty="0">
                <a:solidFill>
                  <a:prstClr val="black"/>
                </a:solidFill>
                <a:latin typeface="Arial"/>
                <a:cs typeface="Arial"/>
              </a:rPr>
              <a:t>olabilir</a:t>
            </a:r>
            <a:r>
              <a:rPr lang="tr-TR" sz="1800" spc="-2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40" dirty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lang="tr-TR" sz="1800" spc="-2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25" dirty="0">
                <a:solidFill>
                  <a:prstClr val="black"/>
                </a:solidFill>
                <a:latin typeface="Arial"/>
                <a:cs typeface="Arial"/>
              </a:rPr>
              <a:t>çocuklar</a:t>
            </a:r>
            <a:r>
              <a:rPr lang="tr-TR" sz="1800" spc="-2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5" dirty="0">
                <a:solidFill>
                  <a:prstClr val="black"/>
                </a:solidFill>
                <a:latin typeface="Arial"/>
                <a:cs typeface="Arial"/>
              </a:rPr>
              <a:t>onun</a:t>
            </a:r>
            <a:r>
              <a:rPr lang="tr-TR" sz="1800" spc="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60" dirty="0">
                <a:solidFill>
                  <a:prstClr val="black"/>
                </a:solidFill>
                <a:latin typeface="Arial"/>
                <a:cs typeface="Arial"/>
              </a:rPr>
              <a:t>zarar  </a:t>
            </a:r>
            <a:r>
              <a:rPr lang="tr-TR" sz="1800" spc="-40" dirty="0">
                <a:solidFill>
                  <a:prstClr val="black"/>
                </a:solidFill>
                <a:latin typeface="Arial"/>
                <a:cs typeface="Arial"/>
              </a:rPr>
              <a:t>göreceğinden</a:t>
            </a:r>
            <a:r>
              <a:rPr lang="tr-TR" sz="1800" spc="-2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10" dirty="0">
                <a:solidFill>
                  <a:prstClr val="black"/>
                </a:solidFill>
                <a:latin typeface="Arial"/>
                <a:cs typeface="Arial"/>
              </a:rPr>
              <a:t>korkabilirler</a:t>
            </a:r>
            <a:r>
              <a:rPr lang="tr-TR" sz="1800" spc="-1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tr-TR" sz="18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1800" spc="-50" dirty="0" smtClean="0">
                <a:solidFill>
                  <a:prstClr val="black"/>
                </a:solidFill>
                <a:latin typeface="Arial"/>
                <a:cs typeface="Arial"/>
              </a:rPr>
              <a:t>Çocuğun</a:t>
            </a:r>
            <a:r>
              <a:rPr lang="tr-TR" sz="1800" spc="-2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35" dirty="0">
                <a:solidFill>
                  <a:prstClr val="black"/>
                </a:solidFill>
                <a:latin typeface="Arial"/>
                <a:cs typeface="Arial"/>
              </a:rPr>
              <a:t>bilişsel</a:t>
            </a:r>
            <a:r>
              <a:rPr lang="tr-TR" sz="1800" spc="-1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20" dirty="0">
                <a:solidFill>
                  <a:prstClr val="black"/>
                </a:solidFill>
                <a:latin typeface="Arial"/>
                <a:cs typeface="Arial"/>
              </a:rPr>
              <a:t>olgunluğu</a:t>
            </a:r>
            <a:r>
              <a:rPr lang="tr-TR" sz="1800" spc="-2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dirty="0">
                <a:solidFill>
                  <a:prstClr val="black"/>
                </a:solidFill>
                <a:latin typeface="Arial"/>
                <a:cs typeface="Arial"/>
              </a:rPr>
              <a:t>böyle</a:t>
            </a:r>
            <a:r>
              <a:rPr lang="tr-TR" sz="1800" spc="-2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5" dirty="0">
                <a:solidFill>
                  <a:prstClr val="black"/>
                </a:solidFill>
                <a:latin typeface="Arial"/>
                <a:cs typeface="Arial"/>
              </a:rPr>
              <a:t>bir</a:t>
            </a:r>
            <a:r>
              <a:rPr lang="tr-TR" sz="1800" spc="-2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40" dirty="0">
                <a:solidFill>
                  <a:prstClr val="black"/>
                </a:solidFill>
                <a:latin typeface="Arial"/>
                <a:cs typeface="Arial"/>
              </a:rPr>
              <a:t>şeyi</a:t>
            </a:r>
            <a:r>
              <a:rPr lang="tr-TR" sz="1800" spc="-2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40" dirty="0">
                <a:solidFill>
                  <a:prstClr val="black"/>
                </a:solidFill>
                <a:latin typeface="Arial"/>
                <a:cs typeface="Arial"/>
              </a:rPr>
              <a:t>tam</a:t>
            </a:r>
            <a:r>
              <a:rPr lang="tr-TR" sz="1800" spc="-2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35" dirty="0">
                <a:solidFill>
                  <a:prstClr val="black"/>
                </a:solidFill>
                <a:latin typeface="Arial"/>
                <a:cs typeface="Arial"/>
              </a:rPr>
              <a:t>anlayabilecek  </a:t>
            </a:r>
            <a:r>
              <a:rPr lang="tr-TR" sz="1800" spc="-40" dirty="0">
                <a:solidFill>
                  <a:prstClr val="black"/>
                </a:solidFill>
                <a:latin typeface="Arial"/>
                <a:cs typeface="Arial"/>
              </a:rPr>
              <a:t>kadar</a:t>
            </a:r>
            <a:r>
              <a:rPr lang="tr-TR" sz="1800" spc="-1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20" dirty="0">
                <a:solidFill>
                  <a:prstClr val="black"/>
                </a:solidFill>
                <a:latin typeface="Arial"/>
                <a:cs typeface="Arial"/>
              </a:rPr>
              <a:t>gelişmediği</a:t>
            </a:r>
            <a:r>
              <a:rPr lang="tr-TR" sz="1800" spc="-2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30" dirty="0">
                <a:solidFill>
                  <a:prstClr val="black"/>
                </a:solidFill>
                <a:latin typeface="Arial"/>
                <a:cs typeface="Arial"/>
              </a:rPr>
              <a:t>için</a:t>
            </a:r>
            <a:r>
              <a:rPr lang="tr-TR" sz="1800" spc="-1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55" dirty="0">
                <a:solidFill>
                  <a:prstClr val="black"/>
                </a:solidFill>
                <a:latin typeface="Arial"/>
                <a:cs typeface="Arial"/>
              </a:rPr>
              <a:t>nasıl</a:t>
            </a:r>
            <a:r>
              <a:rPr lang="tr-TR" sz="1800" spc="-1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30" dirty="0">
                <a:solidFill>
                  <a:prstClr val="black"/>
                </a:solidFill>
                <a:latin typeface="Arial"/>
                <a:cs typeface="Arial"/>
              </a:rPr>
              <a:t>anlatacaklarını</a:t>
            </a:r>
            <a:r>
              <a:rPr lang="tr-TR" sz="1800" spc="-2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10" dirty="0">
                <a:solidFill>
                  <a:prstClr val="black"/>
                </a:solidFill>
                <a:latin typeface="Arial"/>
                <a:cs typeface="Arial"/>
              </a:rPr>
              <a:t>bilmeyebilirler</a:t>
            </a:r>
            <a:r>
              <a:rPr lang="tr-TR" sz="1800" spc="-1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tr-TR" sz="1800" spc="-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lang="tr-TR" sz="1800" spc="-95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1800" spc="-95" dirty="0" smtClean="0">
                <a:solidFill>
                  <a:prstClr val="black"/>
                </a:solidFill>
                <a:latin typeface="Arial"/>
                <a:cs typeface="Arial"/>
              </a:rPr>
              <a:t>Bazı</a:t>
            </a:r>
            <a:r>
              <a:rPr lang="tr-TR" sz="1800" spc="-15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25" dirty="0">
                <a:solidFill>
                  <a:prstClr val="black"/>
                </a:solidFill>
                <a:latin typeface="Arial"/>
                <a:cs typeface="Arial"/>
              </a:rPr>
              <a:t>çocuklar</a:t>
            </a:r>
            <a:r>
              <a:rPr lang="tr-TR" sz="1800" spc="-2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5" dirty="0">
                <a:solidFill>
                  <a:prstClr val="black"/>
                </a:solidFill>
                <a:latin typeface="Arial"/>
                <a:cs typeface="Arial"/>
              </a:rPr>
              <a:t>bunun</a:t>
            </a:r>
            <a:r>
              <a:rPr lang="tr-TR" sz="1800" spc="-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45" dirty="0">
                <a:solidFill>
                  <a:prstClr val="black"/>
                </a:solidFill>
                <a:latin typeface="Arial"/>
                <a:cs typeface="Arial"/>
              </a:rPr>
              <a:t>yanlış</a:t>
            </a:r>
            <a:r>
              <a:rPr lang="tr-TR" sz="1800" spc="-1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20" dirty="0">
                <a:solidFill>
                  <a:prstClr val="black"/>
                </a:solidFill>
                <a:latin typeface="Arial"/>
                <a:cs typeface="Arial"/>
              </a:rPr>
              <a:t>olduğunu</a:t>
            </a:r>
            <a:r>
              <a:rPr lang="tr-TR" sz="1800" spc="-2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1800" spc="-10" dirty="0">
                <a:solidFill>
                  <a:prstClr val="black"/>
                </a:solidFill>
                <a:latin typeface="Arial"/>
                <a:cs typeface="Arial"/>
              </a:rPr>
              <a:t>bilmeyebilirler</a:t>
            </a:r>
            <a:r>
              <a:rPr lang="tr-TR" sz="1200" spc="-1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tr-TR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sz="21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777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   ÇOCUK İHMAL VE İSTİSMARI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524000" y="2976440"/>
            <a:ext cx="868828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400" marR="84455" indent="609600">
              <a:lnSpc>
                <a:spcPts val="3400"/>
              </a:lnSpc>
              <a:spcBef>
                <a:spcPts val="580"/>
              </a:spcBef>
            </a:pPr>
            <a:r>
              <a:rPr lang="tr-TR" sz="2400" spc="-210" dirty="0">
                <a:latin typeface="+mj-lt"/>
                <a:cs typeface="Arial"/>
              </a:rPr>
              <a:t>Dünya </a:t>
            </a:r>
            <a:r>
              <a:rPr lang="tr-TR" sz="2400" spc="-210" dirty="0" smtClean="0">
                <a:latin typeface="+mj-lt"/>
                <a:cs typeface="Arial"/>
              </a:rPr>
              <a:t> </a:t>
            </a:r>
            <a:r>
              <a:rPr lang="tr-TR" sz="2400" spc="-265" dirty="0" smtClean="0">
                <a:latin typeface="+mj-lt"/>
                <a:cs typeface="Arial"/>
              </a:rPr>
              <a:t>Sağlık </a:t>
            </a:r>
            <a:r>
              <a:rPr lang="tr-TR" sz="2400" spc="-90" dirty="0">
                <a:latin typeface="+mj-lt"/>
                <a:cs typeface="Arial"/>
              </a:rPr>
              <a:t>Örgütü’nün</a:t>
            </a:r>
            <a:r>
              <a:rPr lang="tr-TR" sz="2400" spc="-560" dirty="0">
                <a:latin typeface="+mj-lt"/>
                <a:cs typeface="Arial"/>
              </a:rPr>
              <a:t> </a:t>
            </a:r>
            <a:r>
              <a:rPr lang="tr-TR" sz="2400" spc="-560" dirty="0" smtClean="0">
                <a:latin typeface="+mj-lt"/>
                <a:cs typeface="Arial"/>
              </a:rPr>
              <a:t>    </a:t>
            </a:r>
            <a:r>
              <a:rPr lang="tr-TR" sz="2400" spc="-85" dirty="0" smtClean="0">
                <a:latin typeface="+mj-lt"/>
                <a:cs typeface="Arial"/>
              </a:rPr>
              <a:t>verilerine  </a:t>
            </a:r>
            <a:r>
              <a:rPr lang="tr-TR" sz="2400" spc="-130" dirty="0">
                <a:latin typeface="+mj-lt"/>
                <a:cs typeface="Arial"/>
              </a:rPr>
              <a:t>göre</a:t>
            </a:r>
            <a:r>
              <a:rPr lang="tr-TR" sz="2400" spc="-290" dirty="0">
                <a:latin typeface="+mj-lt"/>
                <a:cs typeface="Arial"/>
              </a:rPr>
              <a:t> </a:t>
            </a:r>
            <a:r>
              <a:rPr lang="tr-TR" sz="2400" spc="-170" dirty="0">
                <a:latin typeface="+mj-lt"/>
                <a:cs typeface="Arial"/>
              </a:rPr>
              <a:t>dünyada</a:t>
            </a:r>
            <a:r>
              <a:rPr lang="tr-TR" sz="2400" spc="-430" dirty="0">
                <a:latin typeface="+mj-lt"/>
                <a:cs typeface="Arial"/>
              </a:rPr>
              <a:t> </a:t>
            </a:r>
            <a:r>
              <a:rPr lang="tr-TR" sz="2400" spc="-150" dirty="0">
                <a:latin typeface="+mj-lt"/>
                <a:cs typeface="Arial"/>
              </a:rPr>
              <a:t>1-14</a:t>
            </a:r>
            <a:r>
              <a:rPr lang="tr-TR" sz="2400" spc="-215" dirty="0">
                <a:latin typeface="+mj-lt"/>
                <a:cs typeface="Arial"/>
              </a:rPr>
              <a:t> </a:t>
            </a:r>
            <a:r>
              <a:rPr lang="tr-TR" sz="2400" spc="-280" dirty="0">
                <a:latin typeface="+mj-lt"/>
                <a:cs typeface="Arial"/>
              </a:rPr>
              <a:t>yaş</a:t>
            </a:r>
            <a:r>
              <a:rPr lang="tr-TR" sz="2400" spc="-250" dirty="0">
                <a:latin typeface="+mj-lt"/>
                <a:cs typeface="Arial"/>
              </a:rPr>
              <a:t> </a:t>
            </a:r>
            <a:r>
              <a:rPr lang="tr-TR" sz="2400" spc="-105" dirty="0">
                <a:latin typeface="+mj-lt"/>
                <a:cs typeface="Arial"/>
              </a:rPr>
              <a:t>grubundaki</a:t>
            </a:r>
            <a:r>
              <a:rPr lang="tr-TR" sz="2400" spc="-535" dirty="0">
                <a:latin typeface="+mj-lt"/>
                <a:cs typeface="Arial"/>
              </a:rPr>
              <a:t> </a:t>
            </a:r>
            <a:r>
              <a:rPr lang="tr-TR" sz="2400" spc="-175" dirty="0" smtClean="0">
                <a:latin typeface="+mj-lt"/>
                <a:cs typeface="Arial"/>
              </a:rPr>
              <a:t>40</a:t>
            </a:r>
            <a:r>
              <a:rPr lang="tr-TR" sz="2400" dirty="0" smtClean="0">
                <a:latin typeface="+mj-lt"/>
                <a:cs typeface="Arial"/>
              </a:rPr>
              <a:t> </a:t>
            </a:r>
            <a:r>
              <a:rPr lang="tr-TR" sz="2400" spc="-85" dirty="0" smtClean="0">
                <a:latin typeface="+mj-lt"/>
                <a:cs typeface="Arial"/>
              </a:rPr>
              <a:t>milyon </a:t>
            </a:r>
            <a:r>
              <a:rPr lang="tr-TR" sz="2400" spc="-145" dirty="0">
                <a:latin typeface="+mj-lt"/>
                <a:cs typeface="Arial"/>
              </a:rPr>
              <a:t>çocuk </a:t>
            </a:r>
            <a:r>
              <a:rPr lang="tr-TR" sz="2400" spc="-90" dirty="0">
                <a:latin typeface="+mj-lt"/>
                <a:cs typeface="Arial"/>
              </a:rPr>
              <a:t>ihmal </a:t>
            </a:r>
            <a:r>
              <a:rPr lang="tr-TR" sz="2400" spc="-195" dirty="0">
                <a:latin typeface="+mj-lt"/>
                <a:cs typeface="Arial"/>
              </a:rPr>
              <a:t>ve </a:t>
            </a:r>
            <a:r>
              <a:rPr lang="tr-TR" sz="2400" spc="-125" dirty="0">
                <a:latin typeface="+mj-lt"/>
                <a:cs typeface="Arial"/>
              </a:rPr>
              <a:t>istismara  </a:t>
            </a:r>
            <a:r>
              <a:rPr lang="tr-TR" sz="2400" spc="-135" dirty="0">
                <a:latin typeface="+mj-lt"/>
                <a:cs typeface="Arial"/>
              </a:rPr>
              <a:t>uğramakta,</a:t>
            </a:r>
            <a:r>
              <a:rPr lang="tr-TR" sz="2400" spc="-495" dirty="0">
                <a:latin typeface="+mj-lt"/>
                <a:cs typeface="Arial"/>
              </a:rPr>
              <a:t> </a:t>
            </a:r>
            <a:r>
              <a:rPr lang="tr-TR" sz="2400" spc="-145" dirty="0">
                <a:latin typeface="+mj-lt"/>
                <a:cs typeface="Arial"/>
              </a:rPr>
              <a:t>desteğe</a:t>
            </a:r>
            <a:r>
              <a:rPr lang="tr-TR" sz="2400" spc="-490" dirty="0">
                <a:latin typeface="+mj-lt"/>
                <a:cs typeface="Arial"/>
              </a:rPr>
              <a:t> </a:t>
            </a:r>
            <a:r>
              <a:rPr lang="tr-TR" sz="2400" spc="-95" dirty="0">
                <a:latin typeface="+mj-lt"/>
                <a:cs typeface="Arial"/>
              </a:rPr>
              <a:t>ihtiyaç</a:t>
            </a:r>
            <a:r>
              <a:rPr lang="tr-TR" sz="2400" spc="-350" dirty="0">
                <a:latin typeface="+mj-lt"/>
                <a:cs typeface="Arial"/>
              </a:rPr>
              <a:t> </a:t>
            </a:r>
            <a:r>
              <a:rPr lang="tr-TR" sz="2400" spc="-130" dirty="0">
                <a:latin typeface="+mj-lt"/>
                <a:cs typeface="Arial"/>
              </a:rPr>
              <a:t>duymaktadır.</a:t>
            </a:r>
            <a:endParaRPr lang="tr-TR" sz="24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24000" y="1944210"/>
            <a:ext cx="9608598" cy="407559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300" kern="0" spc="20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İyi</a:t>
            </a:r>
            <a:r>
              <a:rPr lang="tr-TR" sz="2300" kern="0" spc="-225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 </a:t>
            </a:r>
            <a:r>
              <a:rPr lang="tr-TR" sz="2300" kern="0" spc="-25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çocukların</a:t>
            </a:r>
            <a:r>
              <a:rPr lang="tr-TR" sz="2300" kern="0" spc="-325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 </a:t>
            </a:r>
            <a:r>
              <a:rPr lang="tr-TR" sz="2300" kern="0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cinsellikle</a:t>
            </a:r>
            <a:r>
              <a:rPr lang="tr-TR" sz="2300" kern="0" spc="-425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 </a:t>
            </a:r>
            <a:r>
              <a:rPr lang="tr-TR" sz="2300" kern="0" spc="70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ilgili</a:t>
            </a:r>
            <a:r>
              <a:rPr lang="tr-TR" sz="2300" kern="0" spc="-320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 </a:t>
            </a:r>
            <a:r>
              <a:rPr lang="tr-TR" sz="2300" kern="0" spc="-30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konuşmamaları  </a:t>
            </a:r>
            <a:r>
              <a:rPr lang="tr-TR" sz="2300" kern="0" spc="40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gerektiği</a:t>
            </a:r>
            <a:r>
              <a:rPr lang="tr-TR" sz="2300" kern="0" spc="-315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 </a:t>
            </a:r>
            <a:r>
              <a:rPr lang="tr-TR" sz="2300" kern="0" spc="20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öğretilmiş</a:t>
            </a:r>
            <a:r>
              <a:rPr lang="tr-TR" sz="2300" kern="0" spc="-315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 </a:t>
            </a:r>
            <a:r>
              <a:rPr lang="tr-TR" sz="2300" kern="0" spc="15" dirty="0" smtClean="0">
                <a:solidFill>
                  <a:prstClr val="black"/>
                </a:solidFill>
                <a:latin typeface="Arial"/>
                <a:ea typeface="+mj-ea"/>
                <a:cs typeface="Arial"/>
              </a:rPr>
              <a:t>olabilir.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300" spc="-20" dirty="0" smtClean="0">
                <a:solidFill>
                  <a:prstClr val="black"/>
                </a:solidFill>
                <a:latin typeface="Arial"/>
                <a:cs typeface="Arial"/>
              </a:rPr>
              <a:t>İstismarcı </a:t>
            </a:r>
            <a:r>
              <a:rPr lang="tr-TR" sz="2300" spc="10" dirty="0">
                <a:solidFill>
                  <a:prstClr val="black"/>
                </a:solidFill>
                <a:latin typeface="Arial"/>
                <a:cs typeface="Arial"/>
              </a:rPr>
              <a:t>tarafından</a:t>
            </a:r>
            <a:r>
              <a:rPr lang="tr-TR" sz="23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300" spc="60" dirty="0" smtClean="0">
                <a:solidFill>
                  <a:prstClr val="black"/>
                </a:solidFill>
                <a:latin typeface="Arial"/>
                <a:cs typeface="Arial"/>
              </a:rPr>
              <a:t>tehdit edilmiş</a:t>
            </a:r>
            <a:r>
              <a:rPr lang="tr-TR" sz="2300" spc="6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tr-TR" sz="2300" spc="30" dirty="0" smtClean="0">
                <a:solidFill>
                  <a:prstClr val="black"/>
                </a:solidFill>
                <a:latin typeface="Arial"/>
                <a:cs typeface="Arial"/>
              </a:rPr>
              <a:t>korkutulmuş</a:t>
            </a:r>
            <a:r>
              <a:rPr lang="tr-TR" sz="2300" spc="-42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300" spc="15" dirty="0">
                <a:solidFill>
                  <a:prstClr val="black"/>
                </a:solidFill>
                <a:latin typeface="Arial"/>
                <a:cs typeface="Arial"/>
              </a:rPr>
              <a:t>olabilirler</a:t>
            </a:r>
            <a:r>
              <a:rPr lang="tr-TR" sz="2300" spc="15" dirty="0" smtClean="0">
                <a:solidFill>
                  <a:prstClr val="black"/>
                </a:solidFill>
                <a:latin typeface="Arial"/>
                <a:cs typeface="Arial"/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300" spc="-85" dirty="0" smtClean="0">
                <a:solidFill>
                  <a:prstClr val="black"/>
                </a:solidFill>
                <a:latin typeface="Arial"/>
                <a:cs typeface="Arial"/>
              </a:rPr>
              <a:t>Bu</a:t>
            </a:r>
            <a:r>
              <a:rPr lang="tr-TR" sz="2300" spc="-2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300" dirty="0">
                <a:solidFill>
                  <a:prstClr val="black"/>
                </a:solidFill>
                <a:latin typeface="Arial"/>
                <a:cs typeface="Arial"/>
              </a:rPr>
              <a:t>konuda</a:t>
            </a:r>
            <a:r>
              <a:rPr lang="tr-TR" sz="2300" spc="-3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300" spc="-5" dirty="0">
                <a:solidFill>
                  <a:prstClr val="black"/>
                </a:solidFill>
                <a:latin typeface="Arial"/>
                <a:cs typeface="Arial"/>
              </a:rPr>
              <a:t>konuşmaktan</a:t>
            </a:r>
            <a:r>
              <a:rPr lang="tr-TR" sz="2300" spc="-3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300" spc="15" dirty="0">
                <a:solidFill>
                  <a:prstClr val="black"/>
                </a:solidFill>
                <a:latin typeface="Arial"/>
                <a:cs typeface="Arial"/>
              </a:rPr>
              <a:t>utanç</a:t>
            </a:r>
            <a:r>
              <a:rPr lang="tr-TR" sz="2300" spc="-3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300" spc="5" dirty="0">
                <a:solidFill>
                  <a:prstClr val="black"/>
                </a:solidFill>
                <a:latin typeface="Arial"/>
                <a:cs typeface="Arial"/>
              </a:rPr>
              <a:t>duyabilirler</a:t>
            </a:r>
            <a:r>
              <a:rPr lang="tr-TR" sz="2300" spc="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tr-TR" sz="23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lang="tr-TR" sz="2300" spc="-5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300" spc="-50" dirty="0" smtClean="0">
                <a:solidFill>
                  <a:prstClr val="black"/>
                </a:solidFill>
                <a:latin typeface="Arial"/>
                <a:cs typeface="Arial"/>
              </a:rPr>
              <a:t>Çocuk, yaşadıklarını</a:t>
            </a:r>
            <a:r>
              <a:rPr lang="tr-TR" sz="2300" spc="-31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300" spc="-55" dirty="0">
                <a:solidFill>
                  <a:prstClr val="black"/>
                </a:solidFill>
                <a:latin typeface="Arial"/>
                <a:cs typeface="Arial"/>
              </a:rPr>
              <a:t>paylaşacak</a:t>
            </a:r>
            <a:r>
              <a:rPr lang="tr-TR" sz="2300" spc="-3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300" dirty="0">
                <a:solidFill>
                  <a:prstClr val="black"/>
                </a:solidFill>
                <a:latin typeface="Arial"/>
                <a:cs typeface="Arial"/>
              </a:rPr>
              <a:t>uygun</a:t>
            </a:r>
            <a:r>
              <a:rPr lang="tr-TR" sz="2300" spc="-3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300" spc="-5" dirty="0">
                <a:solidFill>
                  <a:prstClr val="black"/>
                </a:solidFill>
                <a:latin typeface="Arial"/>
                <a:cs typeface="Arial"/>
              </a:rPr>
              <a:t>zaman,  </a:t>
            </a:r>
            <a:r>
              <a:rPr lang="tr-TR" sz="2300" spc="5" dirty="0">
                <a:solidFill>
                  <a:prstClr val="black"/>
                </a:solidFill>
                <a:latin typeface="Arial"/>
                <a:cs typeface="Arial"/>
              </a:rPr>
              <a:t>zemin</a:t>
            </a:r>
            <a:r>
              <a:rPr lang="tr-TR" sz="2300" spc="-3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300" spc="-80" dirty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lang="tr-TR" sz="2300" spc="-2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300" spc="10" dirty="0">
                <a:solidFill>
                  <a:prstClr val="black"/>
                </a:solidFill>
                <a:latin typeface="Arial"/>
                <a:cs typeface="Arial"/>
              </a:rPr>
              <a:t>kişi</a:t>
            </a:r>
            <a:r>
              <a:rPr lang="tr-TR" sz="2300" spc="-2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300" spc="-10" dirty="0">
                <a:solidFill>
                  <a:prstClr val="black"/>
                </a:solidFill>
                <a:latin typeface="Arial"/>
                <a:cs typeface="Arial"/>
              </a:rPr>
              <a:t>olmadığını</a:t>
            </a:r>
            <a:r>
              <a:rPr lang="tr-TR" sz="2300" spc="-3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300" spc="-15" dirty="0">
                <a:solidFill>
                  <a:prstClr val="black"/>
                </a:solidFill>
                <a:latin typeface="Arial"/>
                <a:cs typeface="Arial"/>
              </a:rPr>
              <a:t>düşünebilirler</a:t>
            </a:r>
            <a:r>
              <a:rPr lang="tr-TR" sz="2300" spc="-15" dirty="0" smtClean="0">
                <a:solidFill>
                  <a:prstClr val="black"/>
                </a:solidFill>
                <a:latin typeface="Arial"/>
                <a:cs typeface="Arial"/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300" spc="-30" dirty="0" smtClean="0">
                <a:solidFill>
                  <a:prstClr val="black"/>
                </a:solidFill>
                <a:latin typeface="Arial"/>
                <a:cs typeface="Arial"/>
              </a:rPr>
              <a:t>Arkadaşları</a:t>
            </a:r>
            <a:r>
              <a:rPr lang="tr-TR" sz="2300" spc="-31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300" spc="10" dirty="0">
                <a:solidFill>
                  <a:prstClr val="black"/>
                </a:solidFill>
                <a:latin typeface="Arial"/>
                <a:cs typeface="Arial"/>
              </a:rPr>
              <a:t>tarafından</a:t>
            </a:r>
            <a:r>
              <a:rPr lang="tr-TR" sz="2300" spc="-3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tr-TR" sz="2300" spc="-15" dirty="0">
                <a:solidFill>
                  <a:prstClr val="black"/>
                </a:solidFill>
                <a:latin typeface="Arial"/>
                <a:cs typeface="Arial"/>
              </a:rPr>
              <a:t>dışlanmaktan  </a:t>
            </a:r>
            <a:r>
              <a:rPr lang="tr-TR" sz="2300" spc="15" dirty="0">
                <a:solidFill>
                  <a:prstClr val="black"/>
                </a:solidFill>
                <a:latin typeface="Arial"/>
                <a:cs typeface="Arial"/>
              </a:rPr>
              <a:t>korkabilirler.</a:t>
            </a:r>
            <a:endParaRPr lang="tr-TR" sz="2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marR="5080" lvl="0" indent="-444500">
              <a:lnSpc>
                <a:spcPts val="2500"/>
              </a:lnSpc>
              <a:spcBef>
                <a:spcPts val="400"/>
              </a:spcBef>
              <a:buSzTx/>
              <a:buNone/>
            </a:pPr>
            <a:endParaRPr lang="tr-TR" sz="2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ct val="100000"/>
              </a:lnSpc>
              <a:spcBef>
                <a:spcPts val="100"/>
              </a:spcBef>
              <a:buSzTx/>
              <a:buNone/>
            </a:pPr>
            <a:endParaRPr lang="tr-TR" sz="23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sz="23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627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77487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ÇOCUKLAR İSTİSMAR EDİLDİKLERİNİ NE ZAMAN SÖYLERLER</a:t>
            </a:r>
            <a:endParaRPr lang="tr-TR" dirty="0"/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2040307956"/>
              </p:ext>
            </p:extLst>
          </p:nvPr>
        </p:nvGraphicFramePr>
        <p:xfrm>
          <a:off x="2032000" y="1429304"/>
          <a:ext cx="9011822" cy="5024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37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801508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İstismara Dair İpucu Olabilecek Söylemler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7" name="Dikey Kaydırma 6"/>
          <p:cNvSpPr/>
          <p:nvPr/>
        </p:nvSpPr>
        <p:spPr>
          <a:xfrm>
            <a:off x="1233998" y="1708653"/>
            <a:ext cx="8309499" cy="5149347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C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997477" y="2530136"/>
            <a:ext cx="64363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</a:rPr>
              <a:t>“Abim dün gece uyumama izin vermedi”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</a:rPr>
              <a:t>“Komşumuz “S." abi çok komik iç  çamaşırları giyiniyor”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</a:rPr>
              <a:t>“Altını ıslattığı için bebeğim dayağı hak etti”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</a:rPr>
              <a:t>“Annemin beni amcamla yalnız  bırakmasından hiç hoşlanmıyorum”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</a:rPr>
              <a:t>“Komşumuzun oğlu beni çok sıkıştırıyor”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</a:rPr>
              <a:t>“ “E." abi çok ilginç filmler gösteriyor”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</a:rPr>
              <a:t>“Zaman zaman karnımı doyurmak ve  ihtiyaçlarımı karşılamak için çalışmam  gerekiyor”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</a:rPr>
              <a:t>“Tanıdığım bir kız var, annesine rahatsız  edildiğini söyledi fakat annesi ona  inanmadı”…..vb</a:t>
            </a:r>
            <a:r>
              <a:rPr lang="tr-TR" sz="2000" dirty="0" smtClean="0">
                <a:solidFill>
                  <a:schemeClr val="tx2"/>
                </a:solidFill>
              </a:rPr>
              <a:t>.</a:t>
            </a:r>
            <a:endParaRPr lang="tr-T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66548" y="1712912"/>
            <a:ext cx="2511347" cy="3432175"/>
          </a:xfrm>
          <a:prstGeom prst="rect">
            <a:avLst/>
          </a:prstGeom>
        </p:spPr>
      </p:pic>
      <p:sp>
        <p:nvSpPr>
          <p:cNvPr id="12" name="İçerik Yer Tutucusu 11"/>
          <p:cNvSpPr>
            <a:spLocks noGrp="1"/>
          </p:cNvSpPr>
          <p:nvPr>
            <p:ph sz="quarter" idx="4"/>
          </p:nvPr>
        </p:nvSpPr>
        <p:spPr>
          <a:xfrm>
            <a:off x="3777896" y="914401"/>
            <a:ext cx="7283682" cy="50869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sz="3200" dirty="0" smtClean="0">
                <a:solidFill>
                  <a:srgbClr val="FF0000"/>
                </a:solidFill>
              </a:rPr>
              <a:t>Türk Hukuk  Sisteminde  Çocuk  İstismarına  Yönelik  Hükümler</a:t>
            </a:r>
          </a:p>
          <a:p>
            <a:r>
              <a:rPr lang="tr-TR" sz="3200" dirty="0" smtClean="0">
                <a:solidFill>
                  <a:srgbClr val="FF0000"/>
                </a:solidFill>
              </a:rPr>
              <a:t>Bildirim Yükümlülüğü  </a:t>
            </a:r>
            <a:r>
              <a:rPr lang="tr-TR" sz="3200" dirty="0">
                <a:solidFill>
                  <a:srgbClr val="FF0000"/>
                </a:solidFill>
              </a:rPr>
              <a:t>Çocuk Koruma Kanunu Madde </a:t>
            </a:r>
            <a:r>
              <a:rPr lang="tr-TR" sz="3200" dirty="0" smtClean="0">
                <a:solidFill>
                  <a:srgbClr val="FF0000"/>
                </a:solidFill>
              </a:rPr>
              <a:t>6</a:t>
            </a:r>
            <a:endParaRPr lang="tr-TR" sz="3200" dirty="0">
              <a:solidFill>
                <a:srgbClr val="FF0000"/>
              </a:solidFill>
            </a:endParaRPr>
          </a:p>
          <a:p>
            <a:pPr marL="12700" marR="5080" lvl="0" indent="0" algn="just">
              <a:lnSpc>
                <a:spcPct val="153300"/>
              </a:lnSpc>
              <a:spcBef>
                <a:spcPts val="100"/>
              </a:spcBef>
              <a:buSzTx/>
              <a:buNone/>
            </a:pPr>
            <a:r>
              <a:rPr lang="tr-TR" sz="2500" kern="0" spc="35" dirty="0">
                <a:solidFill>
                  <a:srgbClr val="1A606E"/>
                </a:solidFill>
                <a:latin typeface="Arial"/>
                <a:cs typeface="Arial"/>
              </a:rPr>
              <a:t>Adli </a:t>
            </a:r>
            <a:r>
              <a:rPr lang="tr-TR" sz="2500" kern="0" spc="-85" dirty="0">
                <a:solidFill>
                  <a:srgbClr val="1A606E"/>
                </a:solidFill>
                <a:latin typeface="Arial"/>
                <a:cs typeface="Arial"/>
              </a:rPr>
              <a:t>ve </a:t>
            </a:r>
            <a:r>
              <a:rPr lang="tr-TR" sz="2500" kern="0" spc="15" dirty="0">
                <a:solidFill>
                  <a:srgbClr val="1A606E"/>
                </a:solidFill>
                <a:latin typeface="Arial"/>
                <a:cs typeface="Arial"/>
              </a:rPr>
              <a:t>idari </a:t>
            </a:r>
            <a:r>
              <a:rPr lang="tr-TR" sz="2500" kern="0" spc="-5" dirty="0">
                <a:solidFill>
                  <a:srgbClr val="1A606E"/>
                </a:solidFill>
                <a:latin typeface="Arial"/>
                <a:cs typeface="Arial"/>
              </a:rPr>
              <a:t>merciler, </a:t>
            </a:r>
            <a:r>
              <a:rPr lang="tr-TR" sz="2500" kern="0" spc="30" dirty="0">
                <a:solidFill>
                  <a:srgbClr val="1A606E"/>
                </a:solidFill>
                <a:latin typeface="Arial"/>
                <a:cs typeface="Arial"/>
              </a:rPr>
              <a:t>kolluk </a:t>
            </a:r>
            <a:r>
              <a:rPr lang="tr-TR" sz="2500" kern="0" spc="20" dirty="0">
                <a:solidFill>
                  <a:srgbClr val="1A606E"/>
                </a:solidFill>
                <a:latin typeface="Arial"/>
                <a:cs typeface="Arial"/>
              </a:rPr>
              <a:t>görevlileri,  </a:t>
            </a:r>
            <a:r>
              <a:rPr lang="tr-TR" sz="2500" kern="0" spc="-45" dirty="0">
                <a:solidFill>
                  <a:srgbClr val="1A606E"/>
                </a:solidFill>
                <a:latin typeface="Arial"/>
                <a:cs typeface="Arial"/>
              </a:rPr>
              <a:t>sağlık </a:t>
            </a:r>
            <a:r>
              <a:rPr lang="tr-TR" sz="2500" kern="0" spc="-35" dirty="0">
                <a:solidFill>
                  <a:srgbClr val="1A606E"/>
                </a:solidFill>
                <a:latin typeface="Arial"/>
                <a:cs typeface="Arial"/>
              </a:rPr>
              <a:t>ve </a:t>
            </a:r>
            <a:r>
              <a:rPr lang="tr-TR" sz="2500" kern="0" spc="70" dirty="0">
                <a:solidFill>
                  <a:srgbClr val="1A606E"/>
                </a:solidFill>
                <a:latin typeface="Arial"/>
                <a:cs typeface="Arial"/>
              </a:rPr>
              <a:t>eğitim </a:t>
            </a:r>
            <a:r>
              <a:rPr lang="tr-TR" sz="2500" kern="0" dirty="0">
                <a:solidFill>
                  <a:srgbClr val="1A606E"/>
                </a:solidFill>
                <a:latin typeface="Arial"/>
                <a:cs typeface="Arial"/>
              </a:rPr>
              <a:t>kuruluşları, </a:t>
            </a:r>
            <a:r>
              <a:rPr lang="tr-TR" sz="2500" kern="0" spc="10" dirty="0">
                <a:solidFill>
                  <a:srgbClr val="1A606E"/>
                </a:solidFill>
                <a:latin typeface="Arial"/>
                <a:cs typeface="Arial"/>
              </a:rPr>
              <a:t>sivil </a:t>
            </a:r>
            <a:r>
              <a:rPr lang="tr-TR" sz="2500" kern="0" spc="65" dirty="0">
                <a:solidFill>
                  <a:srgbClr val="1A606E"/>
                </a:solidFill>
                <a:latin typeface="Arial"/>
                <a:cs typeface="Arial"/>
              </a:rPr>
              <a:t>toplum  </a:t>
            </a:r>
            <a:r>
              <a:rPr lang="tr-TR" sz="2500" kern="0" dirty="0">
                <a:solidFill>
                  <a:srgbClr val="1A606E"/>
                </a:solidFill>
                <a:latin typeface="Arial"/>
                <a:cs typeface="Arial"/>
              </a:rPr>
              <a:t>kuruluşları, </a:t>
            </a:r>
            <a:r>
              <a:rPr lang="tr-TR" sz="2500" kern="0" spc="5" dirty="0">
                <a:solidFill>
                  <a:srgbClr val="1A606E"/>
                </a:solidFill>
                <a:latin typeface="Arial"/>
                <a:cs typeface="Arial"/>
              </a:rPr>
              <a:t>korunma </a:t>
            </a:r>
            <a:r>
              <a:rPr lang="tr-TR" sz="2500" kern="0" spc="25" dirty="0">
                <a:solidFill>
                  <a:srgbClr val="1A606E"/>
                </a:solidFill>
                <a:latin typeface="Arial"/>
                <a:cs typeface="Arial"/>
              </a:rPr>
              <a:t>ihtiyacı </a:t>
            </a:r>
            <a:r>
              <a:rPr lang="tr-TR" sz="2500" kern="0" spc="10" dirty="0">
                <a:solidFill>
                  <a:srgbClr val="1A606E"/>
                </a:solidFill>
                <a:latin typeface="Arial"/>
                <a:cs typeface="Arial"/>
              </a:rPr>
              <a:t>olan</a:t>
            </a:r>
            <a:r>
              <a:rPr lang="tr-TR" sz="2500" kern="0" spc="-425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lang="tr-TR" sz="2500" kern="0" spc="-35" dirty="0" smtClean="0">
                <a:solidFill>
                  <a:srgbClr val="1A606E"/>
                </a:solidFill>
                <a:latin typeface="Arial"/>
                <a:cs typeface="Arial"/>
              </a:rPr>
              <a:t>çocuğu </a:t>
            </a:r>
            <a:r>
              <a:rPr lang="tr-TR" sz="2500" spc="-25" dirty="0">
                <a:solidFill>
                  <a:srgbClr val="1A606E"/>
                </a:solidFill>
                <a:latin typeface="Arial"/>
                <a:cs typeface="Arial"/>
              </a:rPr>
              <a:t>Aile </a:t>
            </a:r>
            <a:r>
              <a:rPr lang="tr-TR" sz="2500" spc="-85" dirty="0">
                <a:solidFill>
                  <a:srgbClr val="1A606E"/>
                </a:solidFill>
                <a:latin typeface="Arial"/>
                <a:cs typeface="Arial"/>
              </a:rPr>
              <a:t>ve </a:t>
            </a:r>
            <a:r>
              <a:rPr lang="tr-TR" sz="2500" spc="-65" dirty="0">
                <a:solidFill>
                  <a:srgbClr val="1A606E"/>
                </a:solidFill>
                <a:latin typeface="Arial"/>
                <a:cs typeface="Arial"/>
              </a:rPr>
              <a:t>Sosyal </a:t>
            </a:r>
            <a:r>
              <a:rPr lang="tr-TR" sz="2500" spc="15" dirty="0">
                <a:solidFill>
                  <a:srgbClr val="1A606E"/>
                </a:solidFill>
                <a:latin typeface="Arial"/>
                <a:cs typeface="Arial"/>
              </a:rPr>
              <a:t>Politikalar </a:t>
            </a:r>
            <a:r>
              <a:rPr lang="tr-TR" sz="2500" spc="-55" dirty="0">
                <a:solidFill>
                  <a:srgbClr val="1A606E"/>
                </a:solidFill>
                <a:latin typeface="Arial"/>
                <a:cs typeface="Arial"/>
              </a:rPr>
              <a:t>Genel  </a:t>
            </a:r>
            <a:r>
              <a:rPr lang="tr-TR" sz="2500" spc="10" dirty="0">
                <a:solidFill>
                  <a:srgbClr val="1A606E"/>
                </a:solidFill>
                <a:latin typeface="Arial"/>
                <a:cs typeface="Arial"/>
              </a:rPr>
              <a:t>Müdürlüğü </a:t>
            </a:r>
            <a:r>
              <a:rPr lang="tr-TR" sz="2500" spc="5" dirty="0">
                <a:solidFill>
                  <a:srgbClr val="1A606E"/>
                </a:solidFill>
                <a:latin typeface="Arial"/>
                <a:cs typeface="Arial"/>
              </a:rPr>
              <a:t>kurumuna </a:t>
            </a:r>
            <a:r>
              <a:rPr lang="tr-TR" sz="2500" spc="25" dirty="0">
                <a:solidFill>
                  <a:srgbClr val="1A606E"/>
                </a:solidFill>
                <a:latin typeface="Arial"/>
                <a:cs typeface="Arial"/>
              </a:rPr>
              <a:t>bildirmekle  </a:t>
            </a:r>
            <a:r>
              <a:rPr lang="tr-TR" sz="2500" spc="15" dirty="0">
                <a:solidFill>
                  <a:srgbClr val="1A606E"/>
                </a:solidFill>
                <a:latin typeface="Arial"/>
                <a:cs typeface="Arial"/>
              </a:rPr>
              <a:t>yükümlüdür.</a:t>
            </a:r>
            <a:endParaRPr lang="tr-TR" sz="2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lvl="0" indent="0" algn="just">
              <a:lnSpc>
                <a:spcPct val="153300"/>
              </a:lnSpc>
              <a:spcBef>
                <a:spcPts val="100"/>
              </a:spcBef>
              <a:buSzTx/>
              <a:buNone/>
            </a:pPr>
            <a:endParaRPr lang="tr-TR" sz="2500" kern="0" spc="-35" dirty="0">
              <a:solidFill>
                <a:srgbClr val="1A606E"/>
              </a:solidFill>
              <a:latin typeface="Arial"/>
              <a:cs typeface="Arial"/>
            </a:endParaRPr>
          </a:p>
          <a:p>
            <a:pPr marL="45720" indent="0">
              <a:buNone/>
            </a:pPr>
            <a:endParaRPr lang="tr-T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8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2700" marR="5080" lvl="0" indent="952500" algn="just">
              <a:lnSpc>
                <a:spcPct val="101699"/>
              </a:lnSpc>
              <a:spcBef>
                <a:spcPts val="50"/>
              </a:spcBef>
              <a:buSzTx/>
              <a:buNone/>
            </a:pPr>
            <a:endParaRPr lang="tr-TR" sz="25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tr-TR" dirty="0"/>
          </a:p>
        </p:txBody>
      </p:sp>
      <p:sp>
        <p:nvSpPr>
          <p:cNvPr id="61" name="object 26"/>
          <p:cNvSpPr/>
          <p:nvPr/>
        </p:nvSpPr>
        <p:spPr>
          <a:xfrm>
            <a:off x="3138284" y="2578100"/>
            <a:ext cx="952500" cy="635000"/>
          </a:xfrm>
          <a:custGeom>
            <a:avLst/>
            <a:gdLst/>
            <a:ahLst/>
            <a:cxnLst/>
            <a:rect l="l" t="t" r="r" b="b"/>
            <a:pathLst>
              <a:path w="952500" h="635000">
                <a:moveTo>
                  <a:pt x="0" y="0"/>
                </a:moveTo>
                <a:lnTo>
                  <a:pt x="0" y="634999"/>
                </a:lnTo>
                <a:lnTo>
                  <a:pt x="952500" y="634999"/>
                </a:lnTo>
                <a:lnTo>
                  <a:pt x="952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B9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27"/>
          <p:cNvSpPr/>
          <p:nvPr/>
        </p:nvSpPr>
        <p:spPr>
          <a:xfrm>
            <a:off x="3125584" y="2578100"/>
            <a:ext cx="965200" cy="647700"/>
          </a:xfrm>
          <a:custGeom>
            <a:avLst/>
            <a:gdLst/>
            <a:ahLst/>
            <a:cxnLst/>
            <a:rect l="l" t="t" r="r" b="b"/>
            <a:pathLst>
              <a:path w="965200" h="647700">
                <a:moveTo>
                  <a:pt x="965199" y="12699"/>
                </a:moveTo>
                <a:lnTo>
                  <a:pt x="952499" y="0"/>
                </a:lnTo>
                <a:lnTo>
                  <a:pt x="0" y="0"/>
                </a:lnTo>
                <a:lnTo>
                  <a:pt x="0" y="647699"/>
                </a:lnTo>
                <a:lnTo>
                  <a:pt x="12700" y="647699"/>
                </a:lnTo>
                <a:lnTo>
                  <a:pt x="12700" y="12699"/>
                </a:lnTo>
                <a:lnTo>
                  <a:pt x="965199" y="12699"/>
                </a:lnTo>
                <a:close/>
              </a:path>
              <a:path w="965200" h="647700">
                <a:moveTo>
                  <a:pt x="965199" y="647699"/>
                </a:moveTo>
                <a:lnTo>
                  <a:pt x="965199" y="634999"/>
                </a:lnTo>
                <a:lnTo>
                  <a:pt x="12700" y="634999"/>
                </a:lnTo>
                <a:lnTo>
                  <a:pt x="12700" y="647699"/>
                </a:lnTo>
                <a:lnTo>
                  <a:pt x="965199" y="647699"/>
                </a:lnTo>
                <a:close/>
              </a:path>
              <a:path w="965200" h="647700">
                <a:moveTo>
                  <a:pt x="965199" y="12699"/>
                </a:moveTo>
                <a:lnTo>
                  <a:pt x="965199" y="0"/>
                </a:lnTo>
                <a:lnTo>
                  <a:pt x="952499" y="0"/>
                </a:lnTo>
                <a:lnTo>
                  <a:pt x="965199" y="12699"/>
                </a:lnTo>
                <a:close/>
              </a:path>
              <a:path w="965200" h="647700">
                <a:moveTo>
                  <a:pt x="965199" y="634999"/>
                </a:moveTo>
                <a:lnTo>
                  <a:pt x="965199" y="12699"/>
                </a:lnTo>
                <a:lnTo>
                  <a:pt x="952499" y="12699"/>
                </a:lnTo>
                <a:lnTo>
                  <a:pt x="952499" y="634999"/>
                </a:lnTo>
                <a:lnTo>
                  <a:pt x="965199" y="634999"/>
                </a:lnTo>
                <a:close/>
              </a:path>
            </a:pathLst>
          </a:custGeom>
          <a:solidFill>
            <a:srgbClr val="2C879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28"/>
          <p:cNvSpPr txBox="1"/>
          <p:nvPr/>
        </p:nvSpPr>
        <p:spPr>
          <a:xfrm>
            <a:off x="3138284" y="2590800"/>
            <a:ext cx="95250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91465" marR="158115" indent="-152400">
              <a:lnSpc>
                <a:spcPts val="2100"/>
              </a:lnSpc>
              <a:spcBef>
                <a:spcPts val="219"/>
              </a:spcBef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pc="-10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-110" dirty="0">
                <a:solidFill>
                  <a:srgbClr val="FFFFFF"/>
                </a:solidFill>
                <a:latin typeface="Arial"/>
                <a:cs typeface="Arial"/>
              </a:rPr>
              <a:t>dd</a:t>
            </a:r>
            <a:r>
              <a:rPr spc="-75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pc="-100" dirty="0">
                <a:solidFill>
                  <a:srgbClr val="FFFFFF"/>
                </a:solidFill>
                <a:latin typeface="Arial"/>
                <a:cs typeface="Arial"/>
              </a:rPr>
              <a:t>278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4" name="object 29"/>
          <p:cNvSpPr/>
          <p:nvPr/>
        </p:nvSpPr>
        <p:spPr>
          <a:xfrm>
            <a:off x="3344182" y="1425575"/>
            <a:ext cx="6083300" cy="990600"/>
          </a:xfrm>
          <a:custGeom>
            <a:avLst/>
            <a:gdLst/>
            <a:ahLst/>
            <a:cxnLst/>
            <a:rect l="l" t="t" r="r" b="b"/>
            <a:pathLst>
              <a:path w="6083300" h="990600">
                <a:moveTo>
                  <a:pt x="0" y="0"/>
                </a:moveTo>
                <a:lnTo>
                  <a:pt x="0" y="990600"/>
                </a:lnTo>
                <a:lnTo>
                  <a:pt x="6083299" y="990600"/>
                </a:lnTo>
                <a:lnTo>
                  <a:pt x="60832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FB9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30"/>
          <p:cNvSpPr/>
          <p:nvPr/>
        </p:nvSpPr>
        <p:spPr>
          <a:xfrm>
            <a:off x="3328784" y="1447800"/>
            <a:ext cx="6083300" cy="1003300"/>
          </a:xfrm>
          <a:custGeom>
            <a:avLst/>
            <a:gdLst/>
            <a:ahLst/>
            <a:cxnLst/>
            <a:rect l="l" t="t" r="r" b="b"/>
            <a:pathLst>
              <a:path w="6083300" h="1003300">
                <a:moveTo>
                  <a:pt x="12700" y="0"/>
                </a:moveTo>
                <a:lnTo>
                  <a:pt x="0" y="0"/>
                </a:lnTo>
                <a:lnTo>
                  <a:pt x="0" y="12700"/>
                </a:lnTo>
                <a:lnTo>
                  <a:pt x="12700" y="0"/>
                </a:lnTo>
                <a:close/>
              </a:path>
              <a:path w="6083300" h="1003300">
                <a:moveTo>
                  <a:pt x="6083300" y="12700"/>
                </a:moveTo>
                <a:lnTo>
                  <a:pt x="6070600" y="0"/>
                </a:lnTo>
                <a:lnTo>
                  <a:pt x="12700" y="0"/>
                </a:lnTo>
                <a:lnTo>
                  <a:pt x="0" y="12700"/>
                </a:lnTo>
                <a:lnTo>
                  <a:pt x="6083300" y="12700"/>
                </a:lnTo>
                <a:close/>
              </a:path>
              <a:path w="6083300" h="1003300">
                <a:moveTo>
                  <a:pt x="12700" y="990600"/>
                </a:moveTo>
                <a:lnTo>
                  <a:pt x="12700" y="12700"/>
                </a:lnTo>
                <a:lnTo>
                  <a:pt x="0" y="12700"/>
                </a:lnTo>
                <a:lnTo>
                  <a:pt x="0" y="990600"/>
                </a:lnTo>
                <a:lnTo>
                  <a:pt x="12700" y="990600"/>
                </a:lnTo>
                <a:close/>
              </a:path>
              <a:path w="6083300" h="1003300">
                <a:moveTo>
                  <a:pt x="6083300" y="1003300"/>
                </a:moveTo>
                <a:lnTo>
                  <a:pt x="6083300" y="990600"/>
                </a:lnTo>
                <a:lnTo>
                  <a:pt x="0" y="990600"/>
                </a:lnTo>
                <a:lnTo>
                  <a:pt x="0" y="1003300"/>
                </a:lnTo>
                <a:lnTo>
                  <a:pt x="6083300" y="1003300"/>
                </a:lnTo>
                <a:close/>
              </a:path>
              <a:path w="6083300" h="1003300">
                <a:moveTo>
                  <a:pt x="6083300" y="12700"/>
                </a:moveTo>
                <a:lnTo>
                  <a:pt x="6083300" y="0"/>
                </a:lnTo>
                <a:lnTo>
                  <a:pt x="6070600" y="0"/>
                </a:lnTo>
                <a:lnTo>
                  <a:pt x="6083300" y="12700"/>
                </a:lnTo>
                <a:close/>
              </a:path>
              <a:path w="6083300" h="1003300">
                <a:moveTo>
                  <a:pt x="6083300" y="990600"/>
                </a:moveTo>
                <a:lnTo>
                  <a:pt x="6083300" y="12700"/>
                </a:lnTo>
                <a:lnTo>
                  <a:pt x="6070600" y="12700"/>
                </a:lnTo>
                <a:lnTo>
                  <a:pt x="6070600" y="990600"/>
                </a:lnTo>
                <a:lnTo>
                  <a:pt x="6083300" y="990600"/>
                </a:lnTo>
                <a:close/>
              </a:path>
            </a:pathLst>
          </a:custGeom>
          <a:solidFill>
            <a:srgbClr val="2C879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31"/>
          <p:cNvSpPr txBox="1">
            <a:spLocks/>
          </p:cNvSpPr>
          <p:nvPr/>
        </p:nvSpPr>
        <p:spPr>
          <a:xfrm>
            <a:off x="3328784" y="1460500"/>
            <a:ext cx="6083300" cy="911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63700" marR="1438910" lvl="0" indent="-254000" defTabSz="914400" eaLnBrk="1" fontAlgn="auto" latinLnBrk="0" hangingPunct="1">
              <a:lnSpc>
                <a:spcPct val="1006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900" b="0" i="0" u="none" strike="noStrike" kern="0" cap="none" spc="-24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</a:t>
            </a:r>
            <a:r>
              <a:rPr kumimoji="0" lang="tr-TR" sz="2900" b="0" i="0" u="none" strike="noStrike" kern="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il</a:t>
            </a:r>
            <a:r>
              <a:rPr kumimoji="0" lang="tr-TR" sz="2900" b="0" i="0" u="none" strike="noStrike" kern="0" cap="none" spc="-15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</a:t>
            </a:r>
            <a:r>
              <a:rPr kumimoji="0" lang="tr-TR" sz="2900" b="0" i="0" u="none" strike="noStrike" kern="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</a:t>
            </a:r>
            <a:r>
              <a:rPr kumimoji="0" lang="tr-TR" sz="2900" b="0" i="0" u="none" strike="noStrike" kern="0" cap="none" spc="3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</a:t>
            </a:r>
            <a:r>
              <a:rPr kumimoji="0" lang="tr-TR" sz="2900" b="0" i="0" u="none" strike="noStrike" kern="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</a:t>
            </a:r>
            <a:r>
              <a:rPr kumimoji="0" lang="tr-TR" sz="2900" b="0" i="0" u="none" strike="noStrike" kern="0" cap="none" spc="18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</a:t>
            </a:r>
            <a:r>
              <a:rPr kumimoji="0" lang="tr-TR" sz="2900" b="0" i="0" u="none" strike="noStrike" kern="0" cap="none" spc="-44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Y</a:t>
            </a:r>
            <a:r>
              <a:rPr kumimoji="0" lang="tr-TR" sz="2900" b="0" i="0" u="none" strike="noStrike" kern="0" cap="none" spc="-114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ü</a:t>
            </a:r>
            <a:r>
              <a:rPr kumimoji="0" lang="tr-TR" sz="2900" b="0" i="0" u="none" strike="noStrike" kern="0" cap="none" spc="-55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k</a:t>
            </a:r>
            <a:r>
              <a:rPr kumimoji="0" lang="tr-TR" sz="2900" b="0" i="0" u="none" strike="noStrike" kern="0" cap="none" spc="-114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ü</a:t>
            </a:r>
            <a:r>
              <a:rPr kumimoji="0" lang="tr-TR" sz="2900" b="0" i="0" u="none" strike="noStrike" kern="0" cap="none" spc="-2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</a:t>
            </a:r>
            <a:r>
              <a:rPr kumimoji="0" lang="tr-TR" sz="2900" b="0" i="0" u="none" strike="noStrike" kern="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</a:t>
            </a:r>
            <a:r>
              <a:rPr kumimoji="0" lang="tr-TR" sz="2900" b="0" i="0" u="none" strike="noStrike" kern="0" cap="none" spc="-114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ü</a:t>
            </a:r>
            <a:r>
              <a:rPr kumimoji="0" lang="tr-TR" sz="2900" b="0" i="0" u="none" strike="noStrike" kern="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</a:t>
            </a:r>
            <a:r>
              <a:rPr kumimoji="0" lang="tr-TR" sz="2900" b="0" i="0" u="none" strike="noStrike" kern="0" cap="none" spc="-114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üğ</a:t>
            </a:r>
            <a:r>
              <a:rPr kumimoji="0" lang="tr-TR" sz="2900" b="0" i="0" u="none" strike="noStrike" kern="0" cap="none" spc="-75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ü  </a:t>
            </a:r>
            <a:r>
              <a:rPr kumimoji="0" lang="tr-TR" sz="2900" b="0" i="0" u="none" strike="noStrike" kern="0" cap="none" spc="-125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Türk </a:t>
            </a:r>
            <a:r>
              <a:rPr kumimoji="0" lang="tr-TR" sz="2900" b="0" i="0" u="none" strike="noStrike" kern="0" cap="none" spc="-24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Ceza</a:t>
            </a:r>
            <a:r>
              <a:rPr kumimoji="0" lang="tr-TR" sz="2900" b="0" i="0" u="none" strike="noStrike" kern="0" cap="none" spc="-459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2900" b="0" i="0" u="none" strike="noStrike" kern="0" cap="none" spc="-135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Kanunu</a:t>
            </a:r>
            <a:endParaRPr kumimoji="0" lang="tr-TR" sz="2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7" name="object 32"/>
          <p:cNvSpPr/>
          <p:nvPr/>
        </p:nvSpPr>
        <p:spPr>
          <a:xfrm>
            <a:off x="3138284" y="3708400"/>
            <a:ext cx="952500" cy="635000"/>
          </a:xfrm>
          <a:custGeom>
            <a:avLst/>
            <a:gdLst/>
            <a:ahLst/>
            <a:cxnLst/>
            <a:rect l="l" t="t" r="r" b="b"/>
            <a:pathLst>
              <a:path w="952500" h="635000">
                <a:moveTo>
                  <a:pt x="0" y="0"/>
                </a:moveTo>
                <a:lnTo>
                  <a:pt x="0" y="635000"/>
                </a:lnTo>
                <a:lnTo>
                  <a:pt x="952500" y="635000"/>
                </a:lnTo>
                <a:lnTo>
                  <a:pt x="952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B9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33"/>
          <p:cNvSpPr/>
          <p:nvPr/>
        </p:nvSpPr>
        <p:spPr>
          <a:xfrm>
            <a:off x="3125584" y="3708400"/>
            <a:ext cx="965200" cy="647700"/>
          </a:xfrm>
          <a:custGeom>
            <a:avLst/>
            <a:gdLst/>
            <a:ahLst/>
            <a:cxnLst/>
            <a:rect l="l" t="t" r="r" b="b"/>
            <a:pathLst>
              <a:path w="965200" h="647700">
                <a:moveTo>
                  <a:pt x="965199" y="12700"/>
                </a:moveTo>
                <a:lnTo>
                  <a:pt x="952499" y="0"/>
                </a:lnTo>
                <a:lnTo>
                  <a:pt x="0" y="0"/>
                </a:lnTo>
                <a:lnTo>
                  <a:pt x="0" y="647700"/>
                </a:lnTo>
                <a:lnTo>
                  <a:pt x="12700" y="647700"/>
                </a:lnTo>
                <a:lnTo>
                  <a:pt x="12700" y="12700"/>
                </a:lnTo>
                <a:lnTo>
                  <a:pt x="965199" y="12700"/>
                </a:lnTo>
                <a:close/>
              </a:path>
              <a:path w="965200" h="647700">
                <a:moveTo>
                  <a:pt x="965199" y="647700"/>
                </a:moveTo>
                <a:lnTo>
                  <a:pt x="965199" y="635000"/>
                </a:lnTo>
                <a:lnTo>
                  <a:pt x="12700" y="635000"/>
                </a:lnTo>
                <a:lnTo>
                  <a:pt x="12700" y="647700"/>
                </a:lnTo>
                <a:lnTo>
                  <a:pt x="965199" y="647700"/>
                </a:lnTo>
                <a:close/>
              </a:path>
              <a:path w="965200" h="647700">
                <a:moveTo>
                  <a:pt x="965199" y="12700"/>
                </a:moveTo>
                <a:lnTo>
                  <a:pt x="965199" y="0"/>
                </a:lnTo>
                <a:lnTo>
                  <a:pt x="952499" y="0"/>
                </a:lnTo>
                <a:lnTo>
                  <a:pt x="965199" y="12700"/>
                </a:lnTo>
                <a:close/>
              </a:path>
              <a:path w="965200" h="647700">
                <a:moveTo>
                  <a:pt x="965199" y="635000"/>
                </a:moveTo>
                <a:lnTo>
                  <a:pt x="965199" y="12700"/>
                </a:lnTo>
                <a:lnTo>
                  <a:pt x="952499" y="12700"/>
                </a:lnTo>
                <a:lnTo>
                  <a:pt x="952499" y="635000"/>
                </a:lnTo>
                <a:lnTo>
                  <a:pt x="965199" y="635000"/>
                </a:lnTo>
                <a:close/>
              </a:path>
            </a:pathLst>
          </a:custGeom>
          <a:solidFill>
            <a:srgbClr val="2C879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34"/>
          <p:cNvSpPr txBox="1"/>
          <p:nvPr/>
        </p:nvSpPr>
        <p:spPr>
          <a:xfrm>
            <a:off x="3138284" y="3708400"/>
            <a:ext cx="95250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91465" marR="158115" indent="-152400">
              <a:lnSpc>
                <a:spcPts val="2100"/>
              </a:lnSpc>
              <a:spcBef>
                <a:spcPts val="219"/>
              </a:spcBef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pc="-10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-110" dirty="0">
                <a:solidFill>
                  <a:srgbClr val="FFFFFF"/>
                </a:solidFill>
                <a:latin typeface="Arial"/>
                <a:cs typeface="Arial"/>
              </a:rPr>
              <a:t>dd</a:t>
            </a:r>
            <a:r>
              <a:rPr spc="-75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pc="-100" dirty="0">
                <a:solidFill>
                  <a:srgbClr val="FFFFFF"/>
                </a:solidFill>
                <a:latin typeface="Arial"/>
                <a:cs typeface="Arial"/>
              </a:rPr>
              <a:t>279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0" name="object 35"/>
          <p:cNvSpPr txBox="1"/>
          <p:nvPr/>
        </p:nvSpPr>
        <p:spPr>
          <a:xfrm>
            <a:off x="4166984" y="2451100"/>
            <a:ext cx="6252210" cy="11811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952500" algn="just">
              <a:lnSpc>
                <a:spcPct val="101699"/>
              </a:lnSpc>
              <a:spcBef>
                <a:spcPts val="50"/>
              </a:spcBef>
            </a:pPr>
            <a:r>
              <a:rPr sz="2500" spc="-100" dirty="0">
                <a:solidFill>
                  <a:srgbClr val="1A606E"/>
                </a:solidFill>
                <a:latin typeface="Arial"/>
                <a:cs typeface="Arial"/>
              </a:rPr>
              <a:t>(1) </a:t>
            </a:r>
            <a:r>
              <a:rPr sz="2500" spc="-5" dirty="0">
                <a:solidFill>
                  <a:srgbClr val="1A606E"/>
                </a:solidFill>
                <a:latin typeface="Arial"/>
                <a:cs typeface="Arial"/>
              </a:rPr>
              <a:t>İşlenmekte </a:t>
            </a:r>
            <a:r>
              <a:rPr sz="2500" spc="10" dirty="0">
                <a:solidFill>
                  <a:srgbClr val="1A606E"/>
                </a:solidFill>
                <a:latin typeface="Arial"/>
                <a:cs typeface="Arial"/>
              </a:rPr>
              <a:t>olan </a:t>
            </a:r>
            <a:r>
              <a:rPr sz="2500" spc="60" dirty="0">
                <a:solidFill>
                  <a:srgbClr val="1A606E"/>
                </a:solidFill>
                <a:latin typeface="Arial"/>
                <a:cs typeface="Arial"/>
              </a:rPr>
              <a:t>bir </a:t>
            </a:r>
            <a:r>
              <a:rPr sz="2500" spc="-85" dirty="0">
                <a:solidFill>
                  <a:srgbClr val="1A606E"/>
                </a:solidFill>
                <a:latin typeface="Arial"/>
                <a:cs typeface="Arial"/>
              </a:rPr>
              <a:t>suçu </a:t>
            </a:r>
            <a:r>
              <a:rPr sz="2500" spc="75" dirty="0">
                <a:solidFill>
                  <a:srgbClr val="1A606E"/>
                </a:solidFill>
                <a:latin typeface="Arial"/>
                <a:cs typeface="Arial"/>
              </a:rPr>
              <a:t>yetkili  </a:t>
            </a:r>
            <a:r>
              <a:rPr sz="2500" spc="-15" dirty="0">
                <a:solidFill>
                  <a:srgbClr val="1A606E"/>
                </a:solidFill>
                <a:latin typeface="Arial"/>
                <a:cs typeface="Arial"/>
              </a:rPr>
              <a:t>makamlara </a:t>
            </a:r>
            <a:r>
              <a:rPr sz="2500" spc="25" dirty="0">
                <a:solidFill>
                  <a:srgbClr val="1A606E"/>
                </a:solidFill>
                <a:latin typeface="Arial"/>
                <a:cs typeface="Arial"/>
              </a:rPr>
              <a:t>bildirmeyen </a:t>
            </a:r>
            <a:r>
              <a:rPr sz="2500" spc="30" dirty="0">
                <a:solidFill>
                  <a:srgbClr val="1A606E"/>
                </a:solidFill>
                <a:latin typeface="Arial"/>
                <a:cs typeface="Arial"/>
              </a:rPr>
              <a:t>kişi, bir </a:t>
            </a:r>
            <a:r>
              <a:rPr sz="2500" spc="-5" dirty="0">
                <a:solidFill>
                  <a:srgbClr val="1A606E"/>
                </a:solidFill>
                <a:latin typeface="Arial"/>
                <a:cs typeface="Arial"/>
              </a:rPr>
              <a:t>yıla </a:t>
            </a:r>
            <a:r>
              <a:rPr sz="2500" spc="-20" dirty="0">
                <a:solidFill>
                  <a:srgbClr val="1A606E"/>
                </a:solidFill>
                <a:latin typeface="Arial"/>
                <a:cs typeface="Arial"/>
              </a:rPr>
              <a:t>kadar  </a:t>
            </a:r>
            <a:r>
              <a:rPr sz="2500" spc="-50" dirty="0">
                <a:solidFill>
                  <a:srgbClr val="1A606E"/>
                </a:solidFill>
                <a:latin typeface="Arial"/>
                <a:cs typeface="Arial"/>
              </a:rPr>
              <a:t>hapis </a:t>
            </a:r>
            <a:r>
              <a:rPr sz="2500" spc="-105" dirty="0">
                <a:solidFill>
                  <a:srgbClr val="1A606E"/>
                </a:solidFill>
                <a:latin typeface="Arial"/>
                <a:cs typeface="Arial"/>
              </a:rPr>
              <a:t>cezası </a:t>
            </a:r>
            <a:r>
              <a:rPr sz="2500" spc="-10" dirty="0">
                <a:solidFill>
                  <a:srgbClr val="1A606E"/>
                </a:solidFill>
                <a:latin typeface="Arial"/>
                <a:cs typeface="Arial"/>
              </a:rPr>
              <a:t>ile</a:t>
            </a:r>
            <a:r>
              <a:rPr sz="2500" spc="-195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500" spc="-45" dirty="0">
                <a:solidFill>
                  <a:srgbClr val="1A606E"/>
                </a:solidFill>
                <a:latin typeface="Arial"/>
                <a:cs typeface="Arial"/>
              </a:rPr>
              <a:t>cezalandırılır.</a:t>
            </a:r>
            <a:endParaRPr sz="2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1" name="object 36"/>
          <p:cNvSpPr txBox="1"/>
          <p:nvPr/>
        </p:nvSpPr>
        <p:spPr>
          <a:xfrm>
            <a:off x="4940440" y="3600450"/>
            <a:ext cx="516826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685800" algn="l"/>
                <a:tab pos="1828800" algn="l"/>
                <a:tab pos="2921635" algn="l"/>
                <a:tab pos="4839970" algn="l"/>
              </a:tabLst>
            </a:pPr>
            <a:r>
              <a:rPr sz="2500" spc="-35" dirty="0">
                <a:solidFill>
                  <a:srgbClr val="1A606E"/>
                </a:solidFill>
                <a:latin typeface="Arial"/>
                <a:cs typeface="Arial"/>
              </a:rPr>
              <a:t>(</a:t>
            </a:r>
            <a:r>
              <a:rPr sz="2500" spc="-195" dirty="0">
                <a:solidFill>
                  <a:srgbClr val="1A606E"/>
                </a:solidFill>
                <a:latin typeface="Arial"/>
                <a:cs typeface="Arial"/>
              </a:rPr>
              <a:t>1</a:t>
            </a:r>
            <a:r>
              <a:rPr sz="2500" spc="-70" dirty="0">
                <a:solidFill>
                  <a:srgbClr val="1A606E"/>
                </a:solidFill>
                <a:latin typeface="Arial"/>
                <a:cs typeface="Arial"/>
              </a:rPr>
              <a:t>)</a:t>
            </a:r>
            <a:r>
              <a:rPr sz="25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500" spc="-70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spc="10" dirty="0">
                <a:solidFill>
                  <a:srgbClr val="1A606E"/>
                </a:solidFill>
                <a:latin typeface="Arial"/>
                <a:cs typeface="Arial"/>
              </a:rPr>
              <a:t>m</a:t>
            </a:r>
            <a:r>
              <a:rPr sz="2500" spc="-30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5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d</a:t>
            </a:r>
            <a:r>
              <a:rPr sz="2500" spc="-100" dirty="0">
                <a:solidFill>
                  <a:srgbClr val="1A606E"/>
                </a:solidFill>
                <a:latin typeface="Arial"/>
                <a:cs typeface="Arial"/>
              </a:rPr>
              <a:t>ı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r>
              <a:rPr sz="2500" spc="-10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500" spc="-155" dirty="0">
                <a:solidFill>
                  <a:srgbClr val="1A606E"/>
                </a:solidFill>
                <a:latin typeface="Arial"/>
                <a:cs typeface="Arial"/>
              </a:rPr>
              <a:t>s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o</a:t>
            </a:r>
            <a:r>
              <a:rPr sz="2500" spc="6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500" spc="-155" dirty="0">
                <a:solidFill>
                  <a:srgbClr val="1A606E"/>
                </a:solidFill>
                <a:latin typeface="Arial"/>
                <a:cs typeface="Arial"/>
              </a:rPr>
              <a:t>ş</a:t>
            </a:r>
            <a:r>
              <a:rPr sz="2500" spc="200" dirty="0">
                <a:solidFill>
                  <a:srgbClr val="1A606E"/>
                </a:solidFill>
                <a:latin typeface="Arial"/>
                <a:cs typeface="Arial"/>
              </a:rPr>
              <a:t>t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500" spc="6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500" spc="10" dirty="0">
                <a:solidFill>
                  <a:srgbClr val="1A606E"/>
                </a:solidFill>
                <a:latin typeface="Arial"/>
                <a:cs typeface="Arial"/>
              </a:rPr>
              <a:t>m</a:t>
            </a:r>
            <a:r>
              <a:rPr sz="2500" spc="-10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500" spc="-55" dirty="0">
                <a:solidFill>
                  <a:srgbClr val="1A606E"/>
                </a:solidFill>
                <a:latin typeface="Arial"/>
                <a:cs typeface="Arial"/>
              </a:rPr>
              <a:t>v</a:t>
            </a:r>
            <a:r>
              <a:rPr sz="2500" spc="-11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endParaRPr sz="2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2" name="object 37"/>
          <p:cNvSpPr txBox="1"/>
          <p:nvPr/>
        </p:nvSpPr>
        <p:spPr>
          <a:xfrm>
            <a:off x="4166984" y="4076700"/>
            <a:ext cx="478599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425700" algn="l"/>
                <a:tab pos="4394835" algn="l"/>
              </a:tabLst>
            </a:pPr>
            <a:r>
              <a:rPr sz="2500" spc="45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o</a:t>
            </a:r>
            <a:r>
              <a:rPr sz="2500" spc="-55" dirty="0">
                <a:solidFill>
                  <a:srgbClr val="1A606E"/>
                </a:solidFill>
                <a:latin typeface="Arial"/>
                <a:cs typeface="Arial"/>
              </a:rPr>
              <a:t>v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500" spc="-155" dirty="0">
                <a:solidFill>
                  <a:srgbClr val="1A606E"/>
                </a:solidFill>
                <a:latin typeface="Arial"/>
                <a:cs typeface="Arial"/>
              </a:rPr>
              <a:t>ş</a:t>
            </a:r>
            <a:r>
              <a:rPr sz="2500" spc="200" dirty="0">
                <a:solidFill>
                  <a:srgbClr val="1A606E"/>
                </a:solidFill>
                <a:latin typeface="Arial"/>
                <a:cs typeface="Arial"/>
              </a:rPr>
              <a:t>t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500" spc="6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500" spc="10" dirty="0">
                <a:solidFill>
                  <a:srgbClr val="1A606E"/>
                </a:solidFill>
                <a:latin typeface="Arial"/>
                <a:cs typeface="Arial"/>
              </a:rPr>
              <a:t>m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spc="45" dirty="0">
                <a:solidFill>
                  <a:srgbClr val="1A606E"/>
                </a:solidFill>
                <a:latin typeface="Arial"/>
                <a:cs typeface="Arial"/>
              </a:rPr>
              <a:t>y</a:t>
            </a:r>
            <a:r>
              <a:rPr sz="2500" spc="-75" dirty="0">
                <a:solidFill>
                  <a:srgbClr val="1A606E"/>
                </a:solidFill>
                <a:latin typeface="Arial"/>
                <a:cs typeface="Arial"/>
              </a:rPr>
              <a:t>ı</a:t>
            </a:r>
            <a:r>
              <a:rPr sz="25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g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500" spc="6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500" spc="145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500" spc="200" dirty="0">
                <a:solidFill>
                  <a:srgbClr val="1A606E"/>
                </a:solidFill>
                <a:latin typeface="Arial"/>
                <a:cs typeface="Arial"/>
              </a:rPr>
              <a:t>t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500" spc="6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500" spc="-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r>
              <a:rPr sz="25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500" spc="105" dirty="0">
                <a:solidFill>
                  <a:srgbClr val="1A606E"/>
                </a:solidFill>
                <a:latin typeface="Arial"/>
                <a:cs typeface="Arial"/>
              </a:rPr>
              <a:t>b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ir</a:t>
            </a:r>
            <a:endParaRPr sz="2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3" name="object 38"/>
          <p:cNvSpPr txBox="1"/>
          <p:nvPr/>
        </p:nvSpPr>
        <p:spPr>
          <a:xfrm>
            <a:off x="4166984" y="4470400"/>
            <a:ext cx="48431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29435" algn="l"/>
                <a:tab pos="3519170" algn="l"/>
              </a:tabLst>
            </a:pPr>
            <a:r>
              <a:rPr sz="2500" spc="10" dirty="0">
                <a:solidFill>
                  <a:srgbClr val="1A606E"/>
                </a:solidFill>
                <a:latin typeface="Arial"/>
                <a:cs typeface="Arial"/>
              </a:rPr>
              <a:t>işlendiğini	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göreviyle	</a:t>
            </a:r>
            <a:r>
              <a:rPr sz="2500" spc="10" dirty="0">
                <a:solidFill>
                  <a:srgbClr val="1A606E"/>
                </a:solidFill>
                <a:latin typeface="Arial"/>
                <a:cs typeface="Arial"/>
              </a:rPr>
              <a:t>bağlantılı</a:t>
            </a:r>
            <a:endParaRPr sz="2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4" name="object 39"/>
          <p:cNvSpPr txBox="1"/>
          <p:nvPr/>
        </p:nvSpPr>
        <p:spPr>
          <a:xfrm>
            <a:off x="9388412" y="4076700"/>
            <a:ext cx="901065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2865">
              <a:lnSpc>
                <a:spcPct val="103299"/>
              </a:lnSpc>
            </a:pPr>
            <a:r>
              <a:rPr sz="2500" spc="-155" dirty="0">
                <a:solidFill>
                  <a:srgbClr val="1A606E"/>
                </a:solidFill>
                <a:latin typeface="Arial"/>
                <a:cs typeface="Arial"/>
              </a:rPr>
              <a:t>s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500" spc="-155" dirty="0">
                <a:solidFill>
                  <a:srgbClr val="1A606E"/>
                </a:solidFill>
                <a:latin typeface="Arial"/>
                <a:cs typeface="Arial"/>
              </a:rPr>
              <a:t>ç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500" spc="-5" dirty="0">
                <a:solidFill>
                  <a:srgbClr val="1A606E"/>
                </a:solidFill>
                <a:latin typeface="Arial"/>
                <a:cs typeface="Arial"/>
              </a:rPr>
              <a:t>n  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o</a:t>
            </a:r>
            <a:r>
              <a:rPr sz="2500" spc="14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spc="6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endParaRPr sz="2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5" name="object 40"/>
          <p:cNvSpPr txBox="1"/>
          <p:nvPr/>
        </p:nvSpPr>
        <p:spPr>
          <a:xfrm>
            <a:off x="4166984" y="4851400"/>
            <a:ext cx="61214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282700" algn="l"/>
                <a:tab pos="1829435" algn="l"/>
                <a:tab pos="2921635" algn="l"/>
                <a:tab pos="4687570" algn="l"/>
              </a:tabLst>
            </a:pP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öğ</a:t>
            </a:r>
            <a:r>
              <a:rPr sz="2500" spc="6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500" spc="-20" dirty="0">
                <a:solidFill>
                  <a:srgbClr val="1A606E"/>
                </a:solidFill>
                <a:latin typeface="Arial"/>
                <a:cs typeface="Arial"/>
              </a:rPr>
              <a:t>p</a:t>
            </a:r>
            <a:r>
              <a:rPr sz="25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d</a:t>
            </a:r>
            <a:r>
              <a:rPr sz="2500" spc="-11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5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500" spc="45" dirty="0">
                <a:solidFill>
                  <a:srgbClr val="1A606E"/>
                </a:solidFill>
                <a:latin typeface="Arial"/>
                <a:cs typeface="Arial"/>
              </a:rPr>
              <a:t>y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500" spc="200" dirty="0">
                <a:solidFill>
                  <a:srgbClr val="1A606E"/>
                </a:solidFill>
                <a:latin typeface="Arial"/>
                <a:cs typeface="Arial"/>
              </a:rPr>
              <a:t>t</a:t>
            </a:r>
            <a:r>
              <a:rPr sz="2500" spc="145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il</a:t>
            </a:r>
            <a:r>
              <a:rPr sz="2500" spc="65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5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500" spc="10" dirty="0">
                <a:solidFill>
                  <a:srgbClr val="1A606E"/>
                </a:solidFill>
                <a:latin typeface="Arial"/>
                <a:cs typeface="Arial"/>
              </a:rPr>
              <a:t>m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spc="45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spc="110" dirty="0">
                <a:solidFill>
                  <a:srgbClr val="1A606E"/>
                </a:solidFill>
                <a:latin typeface="Arial"/>
                <a:cs typeface="Arial"/>
              </a:rPr>
              <a:t>m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spc="6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500" spc="-10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500" spc="105" dirty="0">
                <a:solidFill>
                  <a:srgbClr val="1A606E"/>
                </a:solidFill>
                <a:latin typeface="Arial"/>
                <a:cs typeface="Arial"/>
              </a:rPr>
              <a:t>b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il</a:t>
            </a:r>
            <a:r>
              <a:rPr sz="2500" spc="105" dirty="0">
                <a:solidFill>
                  <a:srgbClr val="1A606E"/>
                </a:solidFill>
                <a:latin typeface="Arial"/>
                <a:cs typeface="Arial"/>
              </a:rPr>
              <a:t>d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500" spc="6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500" spc="10" dirty="0">
                <a:solidFill>
                  <a:srgbClr val="1A606E"/>
                </a:solidFill>
                <a:latin typeface="Arial"/>
                <a:cs typeface="Arial"/>
              </a:rPr>
              <a:t>m</a:t>
            </a:r>
            <a:r>
              <a:rPr sz="2500" spc="105" dirty="0">
                <a:solidFill>
                  <a:srgbClr val="1A606E"/>
                </a:solidFill>
                <a:latin typeface="Arial"/>
                <a:cs typeface="Arial"/>
              </a:rPr>
              <a:t>d</a:t>
            </a:r>
            <a:r>
              <a:rPr sz="2500" spc="-11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endParaRPr sz="2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6" name="object 41"/>
          <p:cNvSpPr txBox="1"/>
          <p:nvPr/>
        </p:nvSpPr>
        <p:spPr>
          <a:xfrm>
            <a:off x="4166984" y="5245100"/>
            <a:ext cx="612203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2500" spc="-5" dirty="0">
                <a:solidFill>
                  <a:srgbClr val="1A606E"/>
                </a:solidFill>
                <a:latin typeface="Arial"/>
                <a:cs typeface="Arial"/>
              </a:rPr>
              <a:t>bulunmayı </a:t>
            </a:r>
            <a:r>
              <a:rPr sz="2500" spc="45" dirty="0">
                <a:solidFill>
                  <a:srgbClr val="1A606E"/>
                </a:solidFill>
                <a:latin typeface="Arial"/>
                <a:cs typeface="Arial"/>
              </a:rPr>
              <a:t>ihmal </a:t>
            </a:r>
            <a:r>
              <a:rPr sz="2500" spc="-50" dirty="0">
                <a:solidFill>
                  <a:srgbClr val="1A606E"/>
                </a:solidFill>
                <a:latin typeface="Arial"/>
                <a:cs typeface="Arial"/>
              </a:rPr>
              <a:t>eden </a:t>
            </a:r>
            <a:r>
              <a:rPr sz="2500" spc="-55" dirty="0">
                <a:solidFill>
                  <a:srgbClr val="1A606E"/>
                </a:solidFill>
                <a:latin typeface="Arial"/>
                <a:cs typeface="Arial"/>
              </a:rPr>
              <a:t>veya </a:t>
            </a:r>
            <a:r>
              <a:rPr sz="2500" spc="-15" dirty="0">
                <a:solidFill>
                  <a:srgbClr val="1A606E"/>
                </a:solidFill>
                <a:latin typeface="Arial"/>
                <a:cs typeface="Arial"/>
              </a:rPr>
              <a:t>bu </a:t>
            </a:r>
            <a:r>
              <a:rPr sz="2500" spc="-30" dirty="0">
                <a:solidFill>
                  <a:srgbClr val="1A606E"/>
                </a:solidFill>
                <a:latin typeface="Arial"/>
                <a:cs typeface="Arial"/>
              </a:rPr>
              <a:t>hususta  </a:t>
            </a:r>
            <a:r>
              <a:rPr sz="2500" spc="-40" dirty="0">
                <a:solidFill>
                  <a:srgbClr val="1A606E"/>
                </a:solidFill>
                <a:latin typeface="Arial"/>
                <a:cs typeface="Arial"/>
              </a:rPr>
              <a:t>gecikme</a:t>
            </a:r>
            <a:r>
              <a:rPr sz="2500" spc="-80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1A606E"/>
                </a:solidFill>
                <a:latin typeface="Arial"/>
                <a:cs typeface="Arial"/>
              </a:rPr>
              <a:t>gösteren</a:t>
            </a:r>
            <a:r>
              <a:rPr sz="2500" spc="-180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kamu</a:t>
            </a:r>
            <a:r>
              <a:rPr sz="2500" spc="-155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1A606E"/>
                </a:solidFill>
                <a:latin typeface="Arial"/>
                <a:cs typeface="Arial"/>
              </a:rPr>
              <a:t>görevlisi,</a:t>
            </a:r>
            <a:r>
              <a:rPr sz="2500" spc="-85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altı</a:t>
            </a:r>
            <a:r>
              <a:rPr sz="2500" spc="-215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1A606E"/>
                </a:solidFill>
                <a:latin typeface="Arial"/>
                <a:cs typeface="Arial"/>
              </a:rPr>
              <a:t>aydan  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500" spc="45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500" spc="65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500" spc="-114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500" spc="45" dirty="0">
                <a:solidFill>
                  <a:srgbClr val="1A606E"/>
                </a:solidFill>
                <a:latin typeface="Arial"/>
                <a:cs typeface="Arial"/>
              </a:rPr>
              <a:t>y</a:t>
            </a:r>
            <a:r>
              <a:rPr sz="2500" spc="-100" dirty="0">
                <a:solidFill>
                  <a:srgbClr val="1A606E"/>
                </a:solidFill>
                <a:latin typeface="Arial"/>
                <a:cs typeface="Arial"/>
              </a:rPr>
              <a:t>ı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500" spc="-10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spc="-85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500" spc="45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d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500" spc="-70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h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spc="-1205" dirty="0">
                <a:solidFill>
                  <a:srgbClr val="1A606E"/>
                </a:solidFill>
                <a:latin typeface="Arial"/>
                <a:cs typeface="Arial"/>
              </a:rPr>
              <a:t>p</a:t>
            </a:r>
            <a:r>
              <a:rPr sz="1650" spc="-30" baseline="-25252" dirty="0">
                <a:solidFill>
                  <a:srgbClr val="3FBAD2"/>
                </a:solidFill>
                <a:latin typeface="Arial"/>
                <a:cs typeface="Arial"/>
              </a:rPr>
              <a:t>4</a:t>
            </a:r>
            <a:r>
              <a:rPr sz="1650" spc="-7" baseline="-25252" dirty="0">
                <a:solidFill>
                  <a:srgbClr val="3FBAD2"/>
                </a:solidFill>
                <a:latin typeface="Arial"/>
                <a:cs typeface="Arial"/>
              </a:rPr>
              <a:t>7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500" spc="-195" dirty="0">
                <a:solidFill>
                  <a:srgbClr val="1A606E"/>
                </a:solidFill>
                <a:latin typeface="Arial"/>
                <a:cs typeface="Arial"/>
              </a:rPr>
              <a:t>s</a:t>
            </a:r>
            <a:r>
              <a:rPr sz="2500" spc="-155" dirty="0">
                <a:solidFill>
                  <a:srgbClr val="1A606E"/>
                </a:solidFill>
                <a:latin typeface="Arial"/>
                <a:cs typeface="Arial"/>
              </a:rPr>
              <a:t> c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500" spc="-55" dirty="0">
                <a:solidFill>
                  <a:srgbClr val="1A606E"/>
                </a:solidFill>
                <a:latin typeface="Arial"/>
                <a:cs typeface="Arial"/>
              </a:rPr>
              <a:t>z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spc="-155" dirty="0">
                <a:solidFill>
                  <a:srgbClr val="1A606E"/>
                </a:solidFill>
                <a:latin typeface="Arial"/>
                <a:cs typeface="Arial"/>
              </a:rPr>
              <a:t>s</a:t>
            </a:r>
            <a:r>
              <a:rPr sz="2500" spc="-75" dirty="0">
                <a:solidFill>
                  <a:srgbClr val="1A606E"/>
                </a:solidFill>
                <a:latin typeface="Arial"/>
                <a:cs typeface="Arial"/>
              </a:rPr>
              <a:t>ı</a:t>
            </a:r>
            <a:r>
              <a:rPr sz="2500" spc="-215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il</a:t>
            </a:r>
            <a:r>
              <a:rPr sz="2500" spc="-11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500" spc="20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500" spc="-155" dirty="0">
                <a:solidFill>
                  <a:srgbClr val="1A606E"/>
                </a:solidFill>
                <a:latin typeface="Arial"/>
                <a:cs typeface="Arial"/>
              </a:rPr>
              <a:t>c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500" spc="-55" dirty="0">
                <a:solidFill>
                  <a:srgbClr val="1A606E"/>
                </a:solidFill>
                <a:latin typeface="Arial"/>
                <a:cs typeface="Arial"/>
              </a:rPr>
              <a:t>z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nd</a:t>
            </a:r>
            <a:r>
              <a:rPr sz="2500" spc="-100" dirty="0">
                <a:solidFill>
                  <a:srgbClr val="1A606E"/>
                </a:solidFill>
                <a:latin typeface="Arial"/>
                <a:cs typeface="Arial"/>
              </a:rPr>
              <a:t>ı</a:t>
            </a:r>
            <a:r>
              <a:rPr sz="2500" spc="6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500" spc="-100" dirty="0">
                <a:solidFill>
                  <a:srgbClr val="1A606E"/>
                </a:solidFill>
                <a:latin typeface="Arial"/>
                <a:cs typeface="Arial"/>
              </a:rPr>
              <a:t>ı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500" spc="-100" dirty="0">
                <a:solidFill>
                  <a:srgbClr val="1A606E"/>
                </a:solidFill>
                <a:latin typeface="Arial"/>
                <a:cs typeface="Arial"/>
              </a:rPr>
              <a:t>ı</a:t>
            </a:r>
            <a:r>
              <a:rPr sz="2500" spc="-3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500" spc="35" dirty="0">
                <a:solidFill>
                  <a:srgbClr val="1A606E"/>
                </a:solidFill>
                <a:latin typeface="Arial"/>
                <a:cs typeface="Arial"/>
              </a:rPr>
              <a:t>.</a:t>
            </a:r>
            <a:endParaRPr sz="25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26"/>
          <p:cNvSpPr/>
          <p:nvPr/>
        </p:nvSpPr>
        <p:spPr>
          <a:xfrm>
            <a:off x="3074784" y="2324100"/>
            <a:ext cx="876300" cy="635000"/>
          </a:xfrm>
          <a:custGeom>
            <a:avLst/>
            <a:gdLst/>
            <a:ahLst/>
            <a:cxnLst/>
            <a:rect l="l" t="t" r="r" b="b"/>
            <a:pathLst>
              <a:path w="876300" h="635000">
                <a:moveTo>
                  <a:pt x="0" y="0"/>
                </a:moveTo>
                <a:lnTo>
                  <a:pt x="0" y="634999"/>
                </a:lnTo>
                <a:lnTo>
                  <a:pt x="876300" y="634999"/>
                </a:lnTo>
                <a:lnTo>
                  <a:pt x="876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B9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27"/>
          <p:cNvSpPr/>
          <p:nvPr/>
        </p:nvSpPr>
        <p:spPr>
          <a:xfrm>
            <a:off x="3074784" y="2311400"/>
            <a:ext cx="889000" cy="647700"/>
          </a:xfrm>
          <a:custGeom>
            <a:avLst/>
            <a:gdLst/>
            <a:ahLst/>
            <a:cxnLst/>
            <a:rect l="l" t="t" r="r" b="b"/>
            <a:pathLst>
              <a:path w="889000" h="647700">
                <a:moveTo>
                  <a:pt x="888999" y="647699"/>
                </a:moveTo>
                <a:lnTo>
                  <a:pt x="888999" y="0"/>
                </a:lnTo>
                <a:lnTo>
                  <a:pt x="0" y="0"/>
                </a:lnTo>
                <a:lnTo>
                  <a:pt x="0" y="12699"/>
                </a:lnTo>
                <a:lnTo>
                  <a:pt x="876299" y="12699"/>
                </a:lnTo>
                <a:lnTo>
                  <a:pt x="876299" y="647699"/>
                </a:lnTo>
                <a:lnTo>
                  <a:pt x="888999" y="647699"/>
                </a:lnTo>
                <a:close/>
              </a:path>
              <a:path w="889000" h="647700">
                <a:moveTo>
                  <a:pt x="12700" y="634999"/>
                </a:moveTo>
                <a:lnTo>
                  <a:pt x="12700" y="12699"/>
                </a:lnTo>
                <a:lnTo>
                  <a:pt x="0" y="12699"/>
                </a:lnTo>
                <a:lnTo>
                  <a:pt x="0" y="634999"/>
                </a:lnTo>
                <a:lnTo>
                  <a:pt x="12700" y="634999"/>
                </a:lnTo>
                <a:close/>
              </a:path>
              <a:path w="889000" h="647700">
                <a:moveTo>
                  <a:pt x="876299" y="647699"/>
                </a:moveTo>
                <a:lnTo>
                  <a:pt x="876299" y="634999"/>
                </a:lnTo>
                <a:lnTo>
                  <a:pt x="0" y="634999"/>
                </a:lnTo>
                <a:lnTo>
                  <a:pt x="12700" y="647699"/>
                </a:lnTo>
                <a:lnTo>
                  <a:pt x="876299" y="647699"/>
                </a:lnTo>
                <a:close/>
              </a:path>
              <a:path w="889000" h="647700">
                <a:moveTo>
                  <a:pt x="12700" y="647699"/>
                </a:moveTo>
                <a:lnTo>
                  <a:pt x="0" y="634999"/>
                </a:lnTo>
                <a:lnTo>
                  <a:pt x="0" y="647699"/>
                </a:lnTo>
                <a:lnTo>
                  <a:pt x="12700" y="647699"/>
                </a:lnTo>
                <a:close/>
              </a:path>
            </a:pathLst>
          </a:custGeom>
          <a:solidFill>
            <a:srgbClr val="2C879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28"/>
          <p:cNvSpPr txBox="1"/>
          <p:nvPr/>
        </p:nvSpPr>
        <p:spPr>
          <a:xfrm>
            <a:off x="3074784" y="2324100"/>
            <a:ext cx="88519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79400" marR="102235" indent="-177800">
              <a:lnSpc>
                <a:spcPts val="2100"/>
              </a:lnSpc>
              <a:spcBef>
                <a:spcPts val="219"/>
              </a:spcBef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pc="-10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dd</a:t>
            </a:r>
            <a:r>
              <a:rPr spc="-75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pc="-185" dirty="0">
                <a:solidFill>
                  <a:srgbClr val="FFFFFF"/>
                </a:solidFill>
                <a:latin typeface="Arial"/>
                <a:cs typeface="Arial"/>
              </a:rPr>
              <a:t>225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4" name="object 29"/>
          <p:cNvSpPr txBox="1"/>
          <p:nvPr/>
        </p:nvSpPr>
        <p:spPr>
          <a:xfrm>
            <a:off x="4230484" y="2298700"/>
            <a:ext cx="5996305" cy="6629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200"/>
              </a:spcBef>
            </a:pPr>
            <a:r>
              <a:rPr sz="2100" spc="-90" dirty="0">
                <a:solidFill>
                  <a:srgbClr val="1A606E"/>
                </a:solidFill>
                <a:latin typeface="Arial"/>
                <a:cs typeface="Arial"/>
              </a:rPr>
              <a:t>Alenen </a:t>
            </a:r>
            <a:r>
              <a:rPr sz="2100" spc="-85" dirty="0">
                <a:solidFill>
                  <a:srgbClr val="1A606E"/>
                </a:solidFill>
                <a:latin typeface="Arial"/>
                <a:cs typeface="Arial"/>
              </a:rPr>
              <a:t>cinsel </a:t>
            </a:r>
            <a:r>
              <a:rPr sz="2100" spc="-35" dirty="0">
                <a:solidFill>
                  <a:srgbClr val="1A606E"/>
                </a:solidFill>
                <a:latin typeface="Arial"/>
                <a:cs typeface="Arial"/>
              </a:rPr>
              <a:t>ilişkide </a:t>
            </a:r>
            <a:r>
              <a:rPr sz="2100" spc="-70" dirty="0">
                <a:solidFill>
                  <a:srgbClr val="1A606E"/>
                </a:solidFill>
                <a:latin typeface="Arial"/>
                <a:cs typeface="Arial"/>
              </a:rPr>
              <a:t>bulunan </a:t>
            </a:r>
            <a:r>
              <a:rPr sz="2100" spc="-100" dirty="0">
                <a:solidFill>
                  <a:srgbClr val="1A606E"/>
                </a:solidFill>
                <a:latin typeface="Arial"/>
                <a:cs typeface="Arial"/>
              </a:rPr>
              <a:t>ya </a:t>
            </a:r>
            <a:r>
              <a:rPr sz="2100" spc="-105" dirty="0">
                <a:solidFill>
                  <a:srgbClr val="1A606E"/>
                </a:solidFill>
                <a:latin typeface="Arial"/>
                <a:cs typeface="Arial"/>
              </a:rPr>
              <a:t>da </a:t>
            </a:r>
            <a:r>
              <a:rPr sz="2100" spc="-35" dirty="0">
                <a:solidFill>
                  <a:srgbClr val="1A606E"/>
                </a:solidFill>
                <a:latin typeface="Arial"/>
                <a:cs typeface="Arial"/>
              </a:rPr>
              <a:t>teşhircilik </a:t>
            </a:r>
            <a:r>
              <a:rPr sz="2100" spc="-85" dirty="0">
                <a:solidFill>
                  <a:srgbClr val="1A606E"/>
                </a:solidFill>
                <a:latin typeface="Arial"/>
                <a:cs typeface="Arial"/>
              </a:rPr>
              <a:t>yapan  </a:t>
            </a:r>
            <a:r>
              <a:rPr sz="2100" spc="-65" dirty="0">
                <a:solidFill>
                  <a:srgbClr val="1A606E"/>
                </a:solidFill>
                <a:latin typeface="Arial"/>
                <a:cs typeface="Arial"/>
              </a:rPr>
              <a:t>kişi </a:t>
            </a:r>
            <a:r>
              <a:rPr sz="2100" spc="-70" dirty="0">
                <a:solidFill>
                  <a:srgbClr val="1A606E"/>
                </a:solidFill>
                <a:latin typeface="Arial"/>
                <a:cs typeface="Arial"/>
              </a:rPr>
              <a:t>6 </a:t>
            </a:r>
            <a:r>
              <a:rPr sz="2100" spc="-105" dirty="0">
                <a:solidFill>
                  <a:srgbClr val="1A606E"/>
                </a:solidFill>
                <a:latin typeface="Arial"/>
                <a:cs typeface="Arial"/>
              </a:rPr>
              <a:t>aydan </a:t>
            </a:r>
            <a:r>
              <a:rPr sz="2100" spc="-229" dirty="0">
                <a:solidFill>
                  <a:srgbClr val="1A606E"/>
                </a:solidFill>
                <a:latin typeface="Arial"/>
                <a:cs typeface="Arial"/>
              </a:rPr>
              <a:t>1 </a:t>
            </a:r>
            <a:r>
              <a:rPr sz="2100" spc="-65" dirty="0">
                <a:solidFill>
                  <a:srgbClr val="1A606E"/>
                </a:solidFill>
                <a:latin typeface="Arial"/>
                <a:cs typeface="Arial"/>
              </a:rPr>
              <a:t>yıla </a:t>
            </a:r>
            <a:r>
              <a:rPr sz="2100" spc="-95" dirty="0">
                <a:solidFill>
                  <a:srgbClr val="1A606E"/>
                </a:solidFill>
                <a:latin typeface="Arial"/>
                <a:cs typeface="Arial"/>
              </a:rPr>
              <a:t>kadar </a:t>
            </a:r>
            <a:r>
              <a:rPr sz="2100" spc="-100" dirty="0">
                <a:solidFill>
                  <a:srgbClr val="1A606E"/>
                </a:solidFill>
                <a:latin typeface="Arial"/>
                <a:cs typeface="Arial"/>
              </a:rPr>
              <a:t>hapis </a:t>
            </a:r>
            <a:r>
              <a:rPr sz="2100" spc="-170" dirty="0">
                <a:solidFill>
                  <a:srgbClr val="1A606E"/>
                </a:solidFill>
                <a:latin typeface="Arial"/>
                <a:cs typeface="Arial"/>
              </a:rPr>
              <a:t>cezası </a:t>
            </a:r>
            <a:r>
              <a:rPr sz="2100" spc="-25" dirty="0">
                <a:solidFill>
                  <a:srgbClr val="1A606E"/>
                </a:solidFill>
                <a:latin typeface="Arial"/>
                <a:cs typeface="Arial"/>
              </a:rPr>
              <a:t>ile</a:t>
            </a:r>
            <a:r>
              <a:rPr sz="2100" spc="-100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100" spc="-85" dirty="0">
                <a:solidFill>
                  <a:srgbClr val="1A606E"/>
                </a:solidFill>
                <a:latin typeface="Arial"/>
                <a:cs typeface="Arial"/>
              </a:rPr>
              <a:t>cezalandırılır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5" name="object 30"/>
          <p:cNvSpPr/>
          <p:nvPr/>
        </p:nvSpPr>
        <p:spPr>
          <a:xfrm>
            <a:off x="3074784" y="3213100"/>
            <a:ext cx="876300" cy="635000"/>
          </a:xfrm>
          <a:custGeom>
            <a:avLst/>
            <a:gdLst/>
            <a:ahLst/>
            <a:cxnLst/>
            <a:rect l="l" t="t" r="r" b="b"/>
            <a:pathLst>
              <a:path w="876300" h="635000">
                <a:moveTo>
                  <a:pt x="0" y="0"/>
                </a:moveTo>
                <a:lnTo>
                  <a:pt x="0" y="635000"/>
                </a:lnTo>
                <a:lnTo>
                  <a:pt x="876300" y="635000"/>
                </a:lnTo>
                <a:lnTo>
                  <a:pt x="876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B9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1"/>
          <p:cNvSpPr/>
          <p:nvPr/>
        </p:nvSpPr>
        <p:spPr>
          <a:xfrm>
            <a:off x="3074784" y="3200400"/>
            <a:ext cx="889000" cy="647700"/>
          </a:xfrm>
          <a:custGeom>
            <a:avLst/>
            <a:gdLst/>
            <a:ahLst/>
            <a:cxnLst/>
            <a:rect l="l" t="t" r="r" b="b"/>
            <a:pathLst>
              <a:path w="889000" h="647700">
                <a:moveTo>
                  <a:pt x="888999" y="647700"/>
                </a:moveTo>
                <a:lnTo>
                  <a:pt x="888999" y="0"/>
                </a:lnTo>
                <a:lnTo>
                  <a:pt x="0" y="0"/>
                </a:lnTo>
                <a:lnTo>
                  <a:pt x="0" y="12699"/>
                </a:lnTo>
                <a:lnTo>
                  <a:pt x="876299" y="12699"/>
                </a:lnTo>
                <a:lnTo>
                  <a:pt x="876299" y="647700"/>
                </a:lnTo>
                <a:lnTo>
                  <a:pt x="888999" y="647700"/>
                </a:lnTo>
                <a:close/>
              </a:path>
              <a:path w="889000" h="647700">
                <a:moveTo>
                  <a:pt x="12700" y="635000"/>
                </a:moveTo>
                <a:lnTo>
                  <a:pt x="12700" y="12699"/>
                </a:lnTo>
                <a:lnTo>
                  <a:pt x="0" y="12699"/>
                </a:lnTo>
                <a:lnTo>
                  <a:pt x="0" y="635000"/>
                </a:lnTo>
                <a:lnTo>
                  <a:pt x="12700" y="635000"/>
                </a:lnTo>
                <a:close/>
              </a:path>
              <a:path w="889000" h="647700">
                <a:moveTo>
                  <a:pt x="876299" y="647700"/>
                </a:moveTo>
                <a:lnTo>
                  <a:pt x="876299" y="635000"/>
                </a:lnTo>
                <a:lnTo>
                  <a:pt x="0" y="635000"/>
                </a:lnTo>
                <a:lnTo>
                  <a:pt x="12700" y="647700"/>
                </a:lnTo>
                <a:lnTo>
                  <a:pt x="876299" y="647700"/>
                </a:lnTo>
                <a:close/>
              </a:path>
              <a:path w="889000" h="647700">
                <a:moveTo>
                  <a:pt x="12700" y="647700"/>
                </a:moveTo>
                <a:lnTo>
                  <a:pt x="0" y="635000"/>
                </a:lnTo>
                <a:lnTo>
                  <a:pt x="0" y="647700"/>
                </a:lnTo>
                <a:lnTo>
                  <a:pt x="12700" y="647700"/>
                </a:lnTo>
                <a:close/>
              </a:path>
            </a:pathLst>
          </a:custGeom>
          <a:solidFill>
            <a:srgbClr val="2C879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2"/>
          <p:cNvSpPr txBox="1"/>
          <p:nvPr/>
        </p:nvSpPr>
        <p:spPr>
          <a:xfrm>
            <a:off x="3074784" y="3213100"/>
            <a:ext cx="88519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79400" marR="102235" indent="-177800">
              <a:lnSpc>
                <a:spcPts val="2100"/>
              </a:lnSpc>
              <a:spcBef>
                <a:spcPts val="219"/>
              </a:spcBef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pc="-10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dd</a:t>
            </a:r>
            <a:r>
              <a:rPr spc="-75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pc="-125" dirty="0">
                <a:solidFill>
                  <a:srgbClr val="FFFFFF"/>
                </a:solidFill>
                <a:latin typeface="Arial"/>
                <a:cs typeface="Arial"/>
              </a:rPr>
              <a:t>226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" name="object 33"/>
          <p:cNvSpPr txBox="1"/>
          <p:nvPr/>
        </p:nvSpPr>
        <p:spPr>
          <a:xfrm>
            <a:off x="4230484" y="3124200"/>
            <a:ext cx="58686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10665" algn="l"/>
                <a:tab pos="2667000" algn="l"/>
                <a:tab pos="3390265" algn="l"/>
                <a:tab pos="4190365" algn="l"/>
                <a:tab pos="5180965" algn="l"/>
              </a:tabLst>
            </a:pPr>
            <a:r>
              <a:rPr sz="2100" spc="-90" dirty="0">
                <a:solidFill>
                  <a:srgbClr val="1A606E"/>
                </a:solidFill>
                <a:latin typeface="Arial"/>
                <a:cs typeface="Arial"/>
              </a:rPr>
              <a:t>Müstehcen	</a:t>
            </a:r>
            <a:r>
              <a:rPr sz="2100" spc="-40" dirty="0">
                <a:solidFill>
                  <a:srgbClr val="1A606E"/>
                </a:solidFill>
                <a:latin typeface="Arial"/>
                <a:cs typeface="Arial"/>
              </a:rPr>
              <a:t>görüntü	</a:t>
            </a:r>
            <a:r>
              <a:rPr sz="2100" spc="-95" dirty="0">
                <a:solidFill>
                  <a:srgbClr val="1A606E"/>
                </a:solidFill>
                <a:latin typeface="Arial"/>
                <a:cs typeface="Arial"/>
              </a:rPr>
              <a:t>yazı	</a:t>
            </a:r>
            <a:r>
              <a:rPr sz="2100" spc="-105" dirty="0">
                <a:solidFill>
                  <a:srgbClr val="1A606E"/>
                </a:solidFill>
                <a:latin typeface="Arial"/>
                <a:cs typeface="Arial"/>
              </a:rPr>
              <a:t>veya	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sözleri	içeren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" name="object 34"/>
          <p:cNvSpPr txBox="1"/>
          <p:nvPr/>
        </p:nvSpPr>
        <p:spPr>
          <a:xfrm>
            <a:off x="4230484" y="3441700"/>
            <a:ext cx="58693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36700" algn="l"/>
                <a:tab pos="2933700" algn="l"/>
                <a:tab pos="4089400" algn="l"/>
                <a:tab pos="5194935" algn="l"/>
                <a:tab pos="5728335" algn="l"/>
              </a:tabLst>
            </a:pPr>
            <a:r>
              <a:rPr sz="2100" spc="-70" dirty="0">
                <a:solidFill>
                  <a:srgbClr val="1A606E"/>
                </a:solidFill>
                <a:latin typeface="Arial"/>
                <a:cs typeface="Arial"/>
              </a:rPr>
              <a:t>g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ö</a:t>
            </a:r>
            <a:r>
              <a:rPr sz="2100" spc="-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ün</a:t>
            </a:r>
            <a:r>
              <a:rPr sz="2100" spc="114" dirty="0">
                <a:solidFill>
                  <a:srgbClr val="1A606E"/>
                </a:solidFill>
                <a:latin typeface="Arial"/>
                <a:cs typeface="Arial"/>
              </a:rPr>
              <a:t>t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ü</a:t>
            </a:r>
            <a:r>
              <a:rPr sz="2100" spc="3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100" spc="-17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100" spc="-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100" spc="30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100" spc="-6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r>
              <a:rPr sz="21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ü</a:t>
            </a:r>
            <a:r>
              <a:rPr sz="2100" spc="9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100" spc="-17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100" spc="114" dirty="0">
                <a:solidFill>
                  <a:srgbClr val="1A606E"/>
                </a:solidFill>
                <a:latin typeface="Arial"/>
                <a:cs typeface="Arial"/>
              </a:rPr>
              <a:t>t</a:t>
            </a:r>
            <a:r>
              <a:rPr sz="2100" spc="30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100" spc="-50" dirty="0">
                <a:solidFill>
                  <a:srgbClr val="1A606E"/>
                </a:solidFill>
                <a:latin typeface="Arial"/>
                <a:cs typeface="Arial"/>
              </a:rPr>
              <a:t>m</a:t>
            </a:r>
            <a:r>
              <a:rPr sz="2100" spc="30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100" spc="2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r>
              <a:rPr sz="2100" spc="-70" dirty="0">
                <a:solidFill>
                  <a:srgbClr val="1A606E"/>
                </a:solidFill>
                <a:latin typeface="Arial"/>
                <a:cs typeface="Arial"/>
              </a:rPr>
              <a:t>d</a:t>
            </a:r>
            <a:r>
              <a:rPr sz="2100" spc="-125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1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100" spc="-155" dirty="0">
                <a:solidFill>
                  <a:srgbClr val="1A606E"/>
                </a:solidFill>
                <a:latin typeface="Arial"/>
                <a:cs typeface="Arial"/>
              </a:rPr>
              <a:t>ç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o</a:t>
            </a:r>
            <a:r>
              <a:rPr sz="2100" spc="-155" dirty="0">
                <a:solidFill>
                  <a:srgbClr val="1A606E"/>
                </a:solidFill>
                <a:latin typeface="Arial"/>
                <a:cs typeface="Arial"/>
              </a:rPr>
              <a:t>c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100" spc="-55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100" spc="3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100" spc="-170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100" spc="-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100" spc="-100" dirty="0">
                <a:solidFill>
                  <a:srgbClr val="1A606E"/>
                </a:solidFill>
                <a:latin typeface="Arial"/>
                <a:cs typeface="Arial"/>
              </a:rPr>
              <a:t>ı</a:t>
            </a:r>
            <a:r>
              <a:rPr sz="21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100" spc="-55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100" spc="30" dirty="0">
                <a:solidFill>
                  <a:srgbClr val="1A606E"/>
                </a:solidFill>
                <a:latin typeface="Arial"/>
                <a:cs typeface="Arial"/>
              </a:rPr>
              <a:t>ll</a:t>
            </a:r>
            <a:r>
              <a:rPr sz="2100" spc="-170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100" spc="2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r>
              <a:rPr sz="2100" spc="-170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100" spc="-6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r>
              <a:rPr sz="21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100" spc="-55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100" spc="130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100" spc="-254" dirty="0">
                <a:solidFill>
                  <a:srgbClr val="1A606E"/>
                </a:solidFill>
                <a:latin typeface="Arial"/>
                <a:cs typeface="Arial"/>
              </a:rPr>
              <a:t>ş</a:t>
            </a:r>
            <a:r>
              <a:rPr sz="2100" spc="20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1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100" spc="-160" dirty="0">
                <a:solidFill>
                  <a:srgbClr val="1A606E"/>
                </a:solidFill>
                <a:latin typeface="Arial"/>
                <a:cs typeface="Arial"/>
              </a:rPr>
              <a:t>5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0" name="object 35"/>
          <p:cNvSpPr txBox="1"/>
          <p:nvPr/>
        </p:nvSpPr>
        <p:spPr>
          <a:xfrm>
            <a:off x="4230484" y="3759200"/>
            <a:ext cx="5880100" cy="6629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200"/>
              </a:spcBef>
            </a:pPr>
            <a:r>
              <a:rPr sz="2100" spc="-70" dirty="0">
                <a:solidFill>
                  <a:srgbClr val="1A606E"/>
                </a:solidFill>
                <a:latin typeface="Arial"/>
                <a:cs typeface="Arial"/>
              </a:rPr>
              <a:t>yıldan </a:t>
            </a:r>
            <a:r>
              <a:rPr sz="2100" spc="-185" dirty="0">
                <a:solidFill>
                  <a:srgbClr val="1A606E"/>
                </a:solidFill>
                <a:latin typeface="Arial"/>
                <a:cs typeface="Arial"/>
              </a:rPr>
              <a:t>10 </a:t>
            </a:r>
            <a:r>
              <a:rPr sz="2100" spc="-65" dirty="0">
                <a:solidFill>
                  <a:srgbClr val="1A606E"/>
                </a:solidFill>
                <a:latin typeface="Arial"/>
                <a:cs typeface="Arial"/>
              </a:rPr>
              <a:t>yıla 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kadar </a:t>
            </a:r>
            <a:r>
              <a:rPr sz="2100" spc="-80" dirty="0">
                <a:solidFill>
                  <a:srgbClr val="1A606E"/>
                </a:solidFill>
                <a:latin typeface="Arial"/>
                <a:cs typeface="Arial"/>
              </a:rPr>
              <a:t>hapis </a:t>
            </a:r>
            <a:r>
              <a:rPr sz="2100" spc="-90" dirty="0">
                <a:solidFill>
                  <a:srgbClr val="1A606E"/>
                </a:solidFill>
                <a:latin typeface="Arial"/>
                <a:cs typeface="Arial"/>
              </a:rPr>
              <a:t>ve </a:t>
            </a:r>
            <a:r>
              <a:rPr sz="2100" spc="-100" dirty="0">
                <a:solidFill>
                  <a:srgbClr val="1A606E"/>
                </a:solidFill>
                <a:latin typeface="Arial"/>
                <a:cs typeface="Arial"/>
              </a:rPr>
              <a:t>5000 </a:t>
            </a:r>
            <a:r>
              <a:rPr sz="2100" spc="-85" dirty="0">
                <a:solidFill>
                  <a:srgbClr val="1A606E"/>
                </a:solidFill>
                <a:latin typeface="Arial"/>
                <a:cs typeface="Arial"/>
              </a:rPr>
              <a:t>güne 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kadar </a:t>
            </a:r>
            <a:r>
              <a:rPr sz="2100" spc="-25" dirty="0">
                <a:solidFill>
                  <a:srgbClr val="1A606E"/>
                </a:solidFill>
                <a:latin typeface="Arial"/>
                <a:cs typeface="Arial"/>
              </a:rPr>
              <a:t>adli  </a:t>
            </a:r>
            <a:r>
              <a:rPr sz="2100" spc="-95" dirty="0">
                <a:solidFill>
                  <a:srgbClr val="1A606E"/>
                </a:solidFill>
                <a:latin typeface="Arial"/>
                <a:cs typeface="Arial"/>
              </a:rPr>
              <a:t>para </a:t>
            </a:r>
            <a:r>
              <a:rPr sz="2100" spc="-170" dirty="0">
                <a:solidFill>
                  <a:srgbClr val="1A606E"/>
                </a:solidFill>
                <a:latin typeface="Arial"/>
                <a:cs typeface="Arial"/>
              </a:rPr>
              <a:t>cezası </a:t>
            </a:r>
            <a:r>
              <a:rPr sz="2100" spc="-25" dirty="0">
                <a:solidFill>
                  <a:srgbClr val="1A606E"/>
                </a:solidFill>
                <a:latin typeface="Arial"/>
                <a:cs typeface="Arial"/>
              </a:rPr>
              <a:t>ile</a:t>
            </a:r>
            <a:r>
              <a:rPr sz="2100" spc="-470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100" spc="-90" dirty="0">
                <a:solidFill>
                  <a:srgbClr val="1A606E"/>
                </a:solidFill>
                <a:latin typeface="Arial"/>
                <a:cs typeface="Arial"/>
              </a:rPr>
              <a:t>cezalandırılır.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1" name="object 36"/>
          <p:cNvSpPr/>
          <p:nvPr/>
        </p:nvSpPr>
        <p:spPr>
          <a:xfrm>
            <a:off x="3074784" y="4660900"/>
            <a:ext cx="901700" cy="635000"/>
          </a:xfrm>
          <a:custGeom>
            <a:avLst/>
            <a:gdLst/>
            <a:ahLst/>
            <a:cxnLst/>
            <a:rect l="l" t="t" r="r" b="b"/>
            <a:pathLst>
              <a:path w="901700" h="635000">
                <a:moveTo>
                  <a:pt x="0" y="0"/>
                </a:moveTo>
                <a:lnTo>
                  <a:pt x="0" y="635000"/>
                </a:lnTo>
                <a:lnTo>
                  <a:pt x="901700" y="635000"/>
                </a:lnTo>
                <a:lnTo>
                  <a:pt x="901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B9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37"/>
          <p:cNvSpPr/>
          <p:nvPr/>
        </p:nvSpPr>
        <p:spPr>
          <a:xfrm>
            <a:off x="3074784" y="4648200"/>
            <a:ext cx="901700" cy="647700"/>
          </a:xfrm>
          <a:custGeom>
            <a:avLst/>
            <a:gdLst/>
            <a:ahLst/>
            <a:cxnLst/>
            <a:rect l="l" t="t" r="r" b="b"/>
            <a:pathLst>
              <a:path w="901700" h="647700">
                <a:moveTo>
                  <a:pt x="901699" y="12700"/>
                </a:moveTo>
                <a:lnTo>
                  <a:pt x="901699" y="0"/>
                </a:lnTo>
                <a:lnTo>
                  <a:pt x="0" y="0"/>
                </a:lnTo>
                <a:lnTo>
                  <a:pt x="0" y="12700"/>
                </a:lnTo>
                <a:lnTo>
                  <a:pt x="901699" y="12700"/>
                </a:lnTo>
                <a:close/>
              </a:path>
              <a:path w="901700" h="647700">
                <a:moveTo>
                  <a:pt x="12700" y="635000"/>
                </a:moveTo>
                <a:lnTo>
                  <a:pt x="12700" y="12700"/>
                </a:lnTo>
                <a:lnTo>
                  <a:pt x="0" y="12700"/>
                </a:lnTo>
                <a:lnTo>
                  <a:pt x="0" y="635000"/>
                </a:lnTo>
                <a:lnTo>
                  <a:pt x="12700" y="635000"/>
                </a:lnTo>
                <a:close/>
              </a:path>
              <a:path w="901700" h="647700">
                <a:moveTo>
                  <a:pt x="901699" y="635000"/>
                </a:moveTo>
                <a:lnTo>
                  <a:pt x="0" y="635000"/>
                </a:lnTo>
                <a:lnTo>
                  <a:pt x="12700" y="647700"/>
                </a:lnTo>
                <a:lnTo>
                  <a:pt x="888999" y="647700"/>
                </a:lnTo>
                <a:lnTo>
                  <a:pt x="901699" y="635000"/>
                </a:lnTo>
                <a:close/>
              </a:path>
              <a:path w="901700" h="647700">
                <a:moveTo>
                  <a:pt x="12700" y="647700"/>
                </a:moveTo>
                <a:lnTo>
                  <a:pt x="0" y="635000"/>
                </a:lnTo>
                <a:lnTo>
                  <a:pt x="0" y="647700"/>
                </a:lnTo>
                <a:lnTo>
                  <a:pt x="12700" y="647700"/>
                </a:lnTo>
                <a:close/>
              </a:path>
              <a:path w="901700" h="647700">
                <a:moveTo>
                  <a:pt x="901699" y="635000"/>
                </a:moveTo>
                <a:lnTo>
                  <a:pt x="901699" y="12700"/>
                </a:lnTo>
                <a:lnTo>
                  <a:pt x="888999" y="12700"/>
                </a:lnTo>
                <a:lnTo>
                  <a:pt x="888999" y="635000"/>
                </a:lnTo>
                <a:lnTo>
                  <a:pt x="901699" y="635000"/>
                </a:lnTo>
                <a:close/>
              </a:path>
              <a:path w="901700" h="647700">
                <a:moveTo>
                  <a:pt x="901699" y="647700"/>
                </a:moveTo>
                <a:lnTo>
                  <a:pt x="901699" y="635000"/>
                </a:lnTo>
                <a:lnTo>
                  <a:pt x="888999" y="647700"/>
                </a:lnTo>
                <a:lnTo>
                  <a:pt x="901699" y="647700"/>
                </a:lnTo>
                <a:close/>
              </a:path>
            </a:pathLst>
          </a:custGeom>
          <a:solidFill>
            <a:srgbClr val="2C879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38"/>
          <p:cNvSpPr txBox="1"/>
          <p:nvPr/>
        </p:nvSpPr>
        <p:spPr>
          <a:xfrm>
            <a:off x="3074784" y="4660900"/>
            <a:ext cx="88519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92100" marR="89535" indent="-177800">
              <a:lnSpc>
                <a:spcPts val="2100"/>
              </a:lnSpc>
              <a:spcBef>
                <a:spcPts val="219"/>
              </a:spcBef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pc="-10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dd</a:t>
            </a:r>
            <a:r>
              <a:rPr spc="-75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pc="-180" dirty="0">
                <a:solidFill>
                  <a:srgbClr val="FFFFFF"/>
                </a:solidFill>
                <a:latin typeface="Arial"/>
                <a:cs typeface="Arial"/>
              </a:rPr>
              <a:t>227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4" name="object 39"/>
          <p:cNvSpPr txBox="1"/>
          <p:nvPr/>
        </p:nvSpPr>
        <p:spPr>
          <a:xfrm>
            <a:off x="4230484" y="4445000"/>
            <a:ext cx="48279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155065" algn="l"/>
                <a:tab pos="2209800" algn="l"/>
                <a:tab pos="3175000" algn="l"/>
                <a:tab pos="4114800" algn="l"/>
              </a:tabLst>
            </a:pPr>
            <a:r>
              <a:rPr sz="2100" spc="-320" dirty="0">
                <a:solidFill>
                  <a:srgbClr val="1A606E"/>
                </a:solidFill>
                <a:latin typeface="Arial"/>
                <a:cs typeface="Arial"/>
              </a:rPr>
              <a:t>Ç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o</a:t>
            </a:r>
            <a:r>
              <a:rPr sz="2100" spc="-155" dirty="0">
                <a:solidFill>
                  <a:srgbClr val="1A606E"/>
                </a:solidFill>
                <a:latin typeface="Arial"/>
                <a:cs typeface="Arial"/>
              </a:rPr>
              <a:t>c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100" spc="-70" dirty="0">
                <a:solidFill>
                  <a:srgbClr val="1A606E"/>
                </a:solidFill>
                <a:latin typeface="Arial"/>
                <a:cs typeface="Arial"/>
              </a:rPr>
              <a:t>ğ</a:t>
            </a:r>
            <a:r>
              <a:rPr sz="2100" spc="-8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1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100" spc="110" dirty="0">
                <a:solidFill>
                  <a:srgbClr val="1A606E"/>
                </a:solidFill>
                <a:latin typeface="Arial"/>
                <a:cs typeface="Arial"/>
              </a:rPr>
              <a:t>f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uhu</a:t>
            </a:r>
            <a:r>
              <a:rPr sz="2100" spc="-254" dirty="0">
                <a:solidFill>
                  <a:srgbClr val="1A606E"/>
                </a:solidFill>
                <a:latin typeface="Arial"/>
                <a:cs typeface="Arial"/>
              </a:rPr>
              <a:t>ş</a:t>
            </a:r>
            <a:r>
              <a:rPr sz="2100" spc="-140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1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100" spc="114" dirty="0">
                <a:solidFill>
                  <a:srgbClr val="1A606E"/>
                </a:solidFill>
                <a:latin typeface="Arial"/>
                <a:cs typeface="Arial"/>
              </a:rPr>
              <a:t>t</a:t>
            </a:r>
            <a:r>
              <a:rPr sz="2100" spc="-7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100" spc="-254" dirty="0">
                <a:solidFill>
                  <a:srgbClr val="1A606E"/>
                </a:solidFill>
                <a:latin typeface="Arial"/>
                <a:cs typeface="Arial"/>
              </a:rPr>
              <a:t>ş</a:t>
            </a:r>
            <a:r>
              <a:rPr sz="2100" spc="-50" dirty="0">
                <a:solidFill>
                  <a:srgbClr val="1A606E"/>
                </a:solidFill>
                <a:latin typeface="Arial"/>
                <a:cs typeface="Arial"/>
              </a:rPr>
              <a:t>v</a:t>
            </a:r>
            <a:r>
              <a:rPr sz="2100" spc="30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100" spc="-30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1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100" spc="-17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100" spc="-70" dirty="0">
                <a:solidFill>
                  <a:srgbClr val="1A606E"/>
                </a:solidFill>
                <a:latin typeface="Arial"/>
                <a:cs typeface="Arial"/>
              </a:rPr>
              <a:t>de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r>
              <a:rPr sz="2100" spc="-30" dirty="0">
                <a:solidFill>
                  <a:srgbClr val="1A606E"/>
                </a:solidFill>
                <a:latin typeface="Arial"/>
                <a:cs typeface="Arial"/>
              </a:rPr>
              <a:t>,</a:t>
            </a:r>
            <a:r>
              <a:rPr sz="21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100" spc="-70" dirty="0">
                <a:solidFill>
                  <a:srgbClr val="1A606E"/>
                </a:solidFill>
                <a:latin typeface="Arial"/>
                <a:cs typeface="Arial"/>
              </a:rPr>
              <a:t>b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unu</a:t>
            </a:r>
            <a:r>
              <a:rPr sz="2100" spc="-6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5" name="object 40"/>
          <p:cNvSpPr txBox="1"/>
          <p:nvPr/>
        </p:nvSpPr>
        <p:spPr>
          <a:xfrm>
            <a:off x="4230484" y="4762500"/>
            <a:ext cx="51079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726564" algn="l"/>
                <a:tab pos="2260600" algn="l"/>
                <a:tab pos="3517900" algn="l"/>
                <a:tab pos="4547235" algn="l"/>
              </a:tabLst>
            </a:pPr>
            <a:r>
              <a:rPr sz="2100" spc="-55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o</a:t>
            </a:r>
            <a:r>
              <a:rPr sz="2100" spc="3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100" spc="-170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100" spc="-55" dirty="0">
                <a:solidFill>
                  <a:srgbClr val="1A606E"/>
                </a:solidFill>
                <a:latin typeface="Arial"/>
                <a:cs typeface="Arial"/>
              </a:rPr>
              <a:t>y</a:t>
            </a:r>
            <a:r>
              <a:rPr sz="2100" spc="3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100" spc="-170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100" spc="-254" dirty="0">
                <a:solidFill>
                  <a:srgbClr val="1A606E"/>
                </a:solidFill>
                <a:latin typeface="Arial"/>
                <a:cs typeface="Arial"/>
              </a:rPr>
              <a:t>ş</a:t>
            </a:r>
            <a:r>
              <a:rPr sz="2100" spc="114" dirty="0">
                <a:solidFill>
                  <a:srgbClr val="1A606E"/>
                </a:solidFill>
                <a:latin typeface="Arial"/>
                <a:cs typeface="Arial"/>
              </a:rPr>
              <a:t>t</a:t>
            </a:r>
            <a:r>
              <a:rPr sz="2100" spc="-90" dirty="0">
                <a:solidFill>
                  <a:srgbClr val="1A606E"/>
                </a:solidFill>
                <a:latin typeface="Arial"/>
                <a:cs typeface="Arial"/>
              </a:rPr>
              <a:t>ı</a:t>
            </a:r>
            <a:r>
              <a:rPr sz="2100" spc="-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100" spc="-170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r>
              <a:rPr sz="2100" spc="-30" dirty="0">
                <a:solidFill>
                  <a:srgbClr val="1A606E"/>
                </a:solidFill>
                <a:latin typeface="Arial"/>
                <a:cs typeface="Arial"/>
              </a:rPr>
              <a:t>,</a:t>
            </a:r>
            <a:r>
              <a:rPr sz="21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100" spc="-70" dirty="0">
                <a:solidFill>
                  <a:srgbClr val="1A606E"/>
                </a:solidFill>
                <a:latin typeface="Arial"/>
                <a:cs typeface="Arial"/>
              </a:rPr>
              <a:t>b</a:t>
            </a:r>
            <a:r>
              <a:rPr sz="2100" spc="-8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1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100" spc="-50" dirty="0">
                <a:solidFill>
                  <a:srgbClr val="1A606E"/>
                </a:solidFill>
                <a:latin typeface="Arial"/>
                <a:cs typeface="Arial"/>
              </a:rPr>
              <a:t>m</a:t>
            </a:r>
            <a:r>
              <a:rPr sz="2100" spc="-70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100" spc="-55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100" spc="-254" dirty="0">
                <a:solidFill>
                  <a:srgbClr val="1A606E"/>
                </a:solidFill>
                <a:latin typeface="Arial"/>
                <a:cs typeface="Arial"/>
              </a:rPr>
              <a:t>s</a:t>
            </a:r>
            <a:r>
              <a:rPr sz="2100" spc="-70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100" spc="114" dirty="0">
                <a:solidFill>
                  <a:srgbClr val="1A606E"/>
                </a:solidFill>
                <a:latin typeface="Arial"/>
                <a:cs typeface="Arial"/>
              </a:rPr>
              <a:t>t</a:t>
            </a:r>
            <a:r>
              <a:rPr sz="2100" spc="3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100" spc="-140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1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100" spc="215" dirty="0">
                <a:solidFill>
                  <a:srgbClr val="1A606E"/>
                </a:solidFill>
                <a:latin typeface="Arial"/>
                <a:cs typeface="Arial"/>
              </a:rPr>
              <a:t>t</a:t>
            </a:r>
            <a:r>
              <a:rPr sz="2100" spc="-17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100" spc="-70" dirty="0">
                <a:solidFill>
                  <a:srgbClr val="1A606E"/>
                </a:solidFill>
                <a:latin typeface="Arial"/>
                <a:cs typeface="Arial"/>
              </a:rPr>
              <a:t>d</a:t>
            </a:r>
            <a:r>
              <a:rPr sz="2100" spc="-170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100" spc="-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100" spc="30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100" spc="-30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1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100" spc="-70" dirty="0">
                <a:solidFill>
                  <a:srgbClr val="1A606E"/>
                </a:solidFill>
                <a:latin typeface="Arial"/>
                <a:cs typeface="Arial"/>
              </a:rPr>
              <a:t>ed</a:t>
            </a:r>
            <a:r>
              <a:rPr sz="2100" spc="-17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100" spc="-6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6" name="object 41"/>
          <p:cNvSpPr txBox="1"/>
          <p:nvPr/>
        </p:nvSpPr>
        <p:spPr>
          <a:xfrm>
            <a:off x="9349330" y="4445000"/>
            <a:ext cx="773430" cy="6629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28600" marR="5080" indent="-216535">
              <a:lnSpc>
                <a:spcPts val="2500"/>
              </a:lnSpc>
              <a:spcBef>
                <a:spcPts val="200"/>
              </a:spcBef>
            </a:pPr>
            <a:r>
              <a:rPr sz="2100" spc="-55" dirty="0">
                <a:solidFill>
                  <a:srgbClr val="1A606E"/>
                </a:solidFill>
                <a:latin typeface="Arial"/>
                <a:cs typeface="Arial"/>
              </a:rPr>
              <a:t>y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o</a:t>
            </a:r>
            <a:r>
              <a:rPr sz="2100" spc="3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un</a:t>
            </a:r>
            <a:r>
              <a:rPr sz="2100" spc="-55" dirty="0">
                <a:solidFill>
                  <a:srgbClr val="1A606E"/>
                </a:solidFill>
                <a:latin typeface="Arial"/>
                <a:cs typeface="Arial"/>
              </a:rPr>
              <a:t>u  </a:t>
            </a:r>
            <a:r>
              <a:rPr sz="2100" spc="-105" dirty="0">
                <a:solidFill>
                  <a:srgbClr val="1A606E"/>
                </a:solidFill>
                <a:latin typeface="Arial"/>
                <a:cs typeface="Arial"/>
              </a:rPr>
              <a:t>veya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7" name="object 42"/>
          <p:cNvSpPr txBox="1"/>
          <p:nvPr/>
        </p:nvSpPr>
        <p:spPr>
          <a:xfrm>
            <a:off x="4230484" y="5080000"/>
            <a:ext cx="5880100" cy="9804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2500"/>
              </a:lnSpc>
              <a:spcBef>
                <a:spcPts val="200"/>
              </a:spcBef>
            </a:pPr>
            <a:r>
              <a:rPr sz="2100" spc="-80" dirty="0">
                <a:solidFill>
                  <a:srgbClr val="1A606E"/>
                </a:solidFill>
                <a:latin typeface="Arial"/>
                <a:cs typeface="Arial"/>
              </a:rPr>
              <a:t>barındıran </a:t>
            </a:r>
            <a:r>
              <a:rPr sz="2100" spc="-50" dirty="0">
                <a:solidFill>
                  <a:srgbClr val="1A606E"/>
                </a:solidFill>
                <a:latin typeface="Arial"/>
                <a:cs typeface="Arial"/>
              </a:rPr>
              <a:t>ya </a:t>
            </a:r>
            <a:r>
              <a:rPr sz="2100" spc="-105" dirty="0">
                <a:solidFill>
                  <a:srgbClr val="1A606E"/>
                </a:solidFill>
                <a:latin typeface="Arial"/>
                <a:cs typeface="Arial"/>
              </a:rPr>
              <a:t>da </a:t>
            </a:r>
            <a:r>
              <a:rPr sz="2100" spc="-95" dirty="0">
                <a:solidFill>
                  <a:srgbClr val="1A606E"/>
                </a:solidFill>
                <a:latin typeface="Arial"/>
                <a:cs typeface="Arial"/>
              </a:rPr>
              <a:t>çocuğun </a:t>
            </a:r>
            <a:r>
              <a:rPr sz="2100" spc="-80" dirty="0">
                <a:solidFill>
                  <a:srgbClr val="1A606E"/>
                </a:solidFill>
                <a:latin typeface="Arial"/>
                <a:cs typeface="Arial"/>
              </a:rPr>
              <a:t>fuhuşuna </a:t>
            </a:r>
            <a:r>
              <a:rPr sz="2100" spc="-85" dirty="0">
                <a:solidFill>
                  <a:srgbClr val="1A606E"/>
                </a:solidFill>
                <a:latin typeface="Arial"/>
                <a:cs typeface="Arial"/>
              </a:rPr>
              <a:t>aracılık </a:t>
            </a:r>
            <a:r>
              <a:rPr sz="2100" spc="-95" dirty="0">
                <a:solidFill>
                  <a:srgbClr val="1A606E"/>
                </a:solidFill>
                <a:latin typeface="Arial"/>
                <a:cs typeface="Arial"/>
              </a:rPr>
              <a:t>eden </a:t>
            </a:r>
            <a:r>
              <a:rPr sz="2100" spc="-40" dirty="0">
                <a:solidFill>
                  <a:srgbClr val="1A606E"/>
                </a:solidFill>
                <a:latin typeface="Arial"/>
                <a:cs typeface="Arial"/>
              </a:rPr>
              <a:t>kişi  </a:t>
            </a:r>
            <a:r>
              <a:rPr sz="2100" spc="-85" dirty="0">
                <a:solidFill>
                  <a:srgbClr val="1A606E"/>
                </a:solidFill>
                <a:latin typeface="Arial"/>
                <a:cs typeface="Arial"/>
              </a:rPr>
              <a:t>4 </a:t>
            </a:r>
            <a:r>
              <a:rPr sz="2100" spc="-70" dirty="0">
                <a:solidFill>
                  <a:srgbClr val="1A606E"/>
                </a:solidFill>
                <a:latin typeface="Arial"/>
                <a:cs typeface="Arial"/>
              </a:rPr>
              <a:t>yıldan </a:t>
            </a:r>
            <a:r>
              <a:rPr sz="2100" spc="-185" dirty="0">
                <a:solidFill>
                  <a:srgbClr val="1A606E"/>
                </a:solidFill>
                <a:latin typeface="Arial"/>
                <a:cs typeface="Arial"/>
              </a:rPr>
              <a:t>10 </a:t>
            </a:r>
            <a:r>
              <a:rPr sz="2100" spc="-65" dirty="0">
                <a:solidFill>
                  <a:srgbClr val="1A606E"/>
                </a:solidFill>
                <a:latin typeface="Arial"/>
                <a:cs typeface="Arial"/>
              </a:rPr>
              <a:t>yıla 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kadar </a:t>
            </a:r>
            <a:r>
              <a:rPr sz="2100" spc="-80" dirty="0">
                <a:solidFill>
                  <a:srgbClr val="1A606E"/>
                </a:solidFill>
                <a:latin typeface="Arial"/>
                <a:cs typeface="Arial"/>
              </a:rPr>
              <a:t>hapis </a:t>
            </a:r>
            <a:r>
              <a:rPr sz="2100" spc="-90" dirty="0">
                <a:solidFill>
                  <a:srgbClr val="1A606E"/>
                </a:solidFill>
                <a:latin typeface="Arial"/>
                <a:cs typeface="Arial"/>
              </a:rPr>
              <a:t>ve </a:t>
            </a:r>
            <a:r>
              <a:rPr sz="2100" spc="-100" dirty="0">
                <a:solidFill>
                  <a:srgbClr val="1A606E"/>
                </a:solidFill>
                <a:latin typeface="Arial"/>
                <a:cs typeface="Arial"/>
              </a:rPr>
              <a:t>5000 </a:t>
            </a:r>
            <a:r>
              <a:rPr sz="2100" spc="-60" dirty="0">
                <a:solidFill>
                  <a:srgbClr val="1A606E"/>
                </a:solidFill>
                <a:latin typeface="Arial"/>
                <a:cs typeface="Arial"/>
              </a:rPr>
              <a:t>güne </a:t>
            </a:r>
            <a:r>
              <a:rPr sz="2100" spc="-95" dirty="0">
                <a:solidFill>
                  <a:srgbClr val="1A606E"/>
                </a:solidFill>
                <a:latin typeface="Arial"/>
                <a:cs typeface="Arial"/>
              </a:rPr>
              <a:t>kadar </a:t>
            </a:r>
            <a:r>
              <a:rPr sz="2100" spc="-25" dirty="0">
                <a:solidFill>
                  <a:srgbClr val="1A606E"/>
                </a:solidFill>
                <a:latin typeface="Arial"/>
                <a:cs typeface="Arial"/>
              </a:rPr>
              <a:t>adli  </a:t>
            </a:r>
            <a:r>
              <a:rPr sz="2100" spc="-95" dirty="0">
                <a:solidFill>
                  <a:srgbClr val="1A606E"/>
                </a:solidFill>
                <a:latin typeface="Arial"/>
                <a:cs typeface="Arial"/>
              </a:rPr>
              <a:t>para </a:t>
            </a:r>
            <a:r>
              <a:rPr sz="2100" spc="-170" dirty="0">
                <a:solidFill>
                  <a:srgbClr val="1A606E"/>
                </a:solidFill>
                <a:latin typeface="Arial"/>
                <a:cs typeface="Arial"/>
              </a:rPr>
              <a:t>cezası </a:t>
            </a:r>
            <a:r>
              <a:rPr sz="2100" spc="-25" dirty="0">
                <a:solidFill>
                  <a:srgbClr val="1A606E"/>
                </a:solidFill>
                <a:latin typeface="Arial"/>
                <a:cs typeface="Arial"/>
              </a:rPr>
              <a:t>ile</a:t>
            </a:r>
            <a:r>
              <a:rPr sz="2100" spc="-470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100" spc="-90" dirty="0">
                <a:solidFill>
                  <a:srgbClr val="1A606E"/>
                </a:solidFill>
                <a:latin typeface="Arial"/>
                <a:cs typeface="Arial"/>
              </a:rPr>
              <a:t>cezalandırılır.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8" name="object 43"/>
          <p:cNvSpPr/>
          <p:nvPr/>
        </p:nvSpPr>
        <p:spPr>
          <a:xfrm>
            <a:off x="3328784" y="1460500"/>
            <a:ext cx="6184900" cy="546100"/>
          </a:xfrm>
          <a:custGeom>
            <a:avLst/>
            <a:gdLst/>
            <a:ahLst/>
            <a:cxnLst/>
            <a:rect l="l" t="t" r="r" b="b"/>
            <a:pathLst>
              <a:path w="6184900" h="546100">
                <a:moveTo>
                  <a:pt x="0" y="0"/>
                </a:moveTo>
                <a:lnTo>
                  <a:pt x="0" y="546100"/>
                </a:lnTo>
                <a:lnTo>
                  <a:pt x="6184899" y="546100"/>
                </a:lnTo>
                <a:lnTo>
                  <a:pt x="61848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FB9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4"/>
          <p:cNvSpPr/>
          <p:nvPr/>
        </p:nvSpPr>
        <p:spPr>
          <a:xfrm>
            <a:off x="3328784" y="1460500"/>
            <a:ext cx="6197600" cy="546100"/>
          </a:xfrm>
          <a:custGeom>
            <a:avLst/>
            <a:gdLst/>
            <a:ahLst/>
            <a:cxnLst/>
            <a:rect l="l" t="t" r="r" b="b"/>
            <a:pathLst>
              <a:path w="6197600" h="546100">
                <a:moveTo>
                  <a:pt x="12700" y="0"/>
                </a:moveTo>
                <a:lnTo>
                  <a:pt x="0" y="0"/>
                </a:lnTo>
                <a:lnTo>
                  <a:pt x="0" y="12700"/>
                </a:lnTo>
                <a:lnTo>
                  <a:pt x="12700" y="0"/>
                </a:lnTo>
                <a:close/>
              </a:path>
              <a:path w="6197600" h="546100">
                <a:moveTo>
                  <a:pt x="6197600" y="546100"/>
                </a:moveTo>
                <a:lnTo>
                  <a:pt x="6197600" y="0"/>
                </a:lnTo>
                <a:lnTo>
                  <a:pt x="12700" y="0"/>
                </a:lnTo>
                <a:lnTo>
                  <a:pt x="0" y="12700"/>
                </a:lnTo>
                <a:lnTo>
                  <a:pt x="6184900" y="12700"/>
                </a:lnTo>
                <a:lnTo>
                  <a:pt x="6184900" y="546100"/>
                </a:lnTo>
                <a:lnTo>
                  <a:pt x="6197600" y="546100"/>
                </a:lnTo>
                <a:close/>
              </a:path>
              <a:path w="6197600" h="546100">
                <a:moveTo>
                  <a:pt x="12700" y="533400"/>
                </a:moveTo>
                <a:lnTo>
                  <a:pt x="12700" y="12700"/>
                </a:lnTo>
                <a:lnTo>
                  <a:pt x="0" y="12700"/>
                </a:lnTo>
                <a:lnTo>
                  <a:pt x="0" y="533400"/>
                </a:lnTo>
                <a:lnTo>
                  <a:pt x="12700" y="533400"/>
                </a:lnTo>
                <a:close/>
              </a:path>
              <a:path w="6197600" h="546100">
                <a:moveTo>
                  <a:pt x="6184900" y="546100"/>
                </a:moveTo>
                <a:lnTo>
                  <a:pt x="6184900" y="533400"/>
                </a:lnTo>
                <a:lnTo>
                  <a:pt x="0" y="533400"/>
                </a:lnTo>
                <a:lnTo>
                  <a:pt x="12700" y="546100"/>
                </a:lnTo>
                <a:lnTo>
                  <a:pt x="6184900" y="546100"/>
                </a:lnTo>
                <a:close/>
              </a:path>
              <a:path w="6197600" h="546100">
                <a:moveTo>
                  <a:pt x="12700" y="546100"/>
                </a:moveTo>
                <a:lnTo>
                  <a:pt x="0" y="533400"/>
                </a:lnTo>
                <a:lnTo>
                  <a:pt x="0" y="546100"/>
                </a:lnTo>
                <a:lnTo>
                  <a:pt x="12700" y="546100"/>
                </a:lnTo>
                <a:close/>
              </a:path>
            </a:pathLst>
          </a:custGeom>
          <a:solidFill>
            <a:srgbClr val="2C879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45"/>
          <p:cNvSpPr txBox="1">
            <a:spLocks/>
          </p:cNvSpPr>
          <p:nvPr/>
        </p:nvSpPr>
        <p:spPr>
          <a:xfrm>
            <a:off x="3328784" y="1460500"/>
            <a:ext cx="618490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9144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900" b="0" i="0" u="none" strike="noStrike" kern="0" cap="none" spc="-28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5237</a:t>
            </a:r>
            <a:r>
              <a:rPr kumimoji="0" lang="tr-TR" sz="2900" b="0" i="0" u="none" strike="noStrike" kern="0" cap="none" spc="-355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2900" b="0" i="0" u="none" strike="noStrike" kern="0" cap="none" spc="-135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Sayılı</a:t>
            </a:r>
            <a:r>
              <a:rPr kumimoji="0" lang="tr-TR" sz="2900" b="0" i="0" u="none" strike="noStrike" kern="0" cap="none" spc="-484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2900" b="0" i="0" u="none" strike="noStrike" kern="0" cap="none" spc="-125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Türk</a:t>
            </a:r>
            <a:r>
              <a:rPr kumimoji="0" lang="tr-TR" sz="2900" b="0" i="0" u="none" strike="noStrike" kern="0" cap="none" spc="-32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2900" b="0" i="0" u="none" strike="noStrike" kern="0" cap="none" spc="-24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Ceza</a:t>
            </a:r>
            <a:r>
              <a:rPr kumimoji="0" lang="tr-TR" sz="2900" b="0" i="0" u="none" strike="noStrike" kern="0" cap="none" spc="-235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2900" b="0" i="0" u="none" strike="noStrike" kern="0" cap="none" spc="-135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Kanunu</a:t>
            </a:r>
            <a:endParaRPr kumimoji="0" lang="tr-TR" sz="2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1" name="object 46"/>
          <p:cNvSpPr txBox="1"/>
          <p:nvPr/>
        </p:nvSpPr>
        <p:spPr>
          <a:xfrm>
            <a:off x="6325984" y="6284211"/>
            <a:ext cx="205104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40"/>
              </a:lnSpc>
            </a:pPr>
            <a:fld id="{81D60167-4931-47E6-BA6A-407CBD079E47}" type="slidenum">
              <a:rPr sz="1100" spc="-35" dirty="0">
                <a:solidFill>
                  <a:srgbClr val="3FBAD2"/>
                </a:solidFill>
                <a:latin typeface="Arial"/>
                <a:cs typeface="Arial"/>
              </a:rPr>
              <a:pPr marL="25400">
                <a:lnSpc>
                  <a:spcPts val="1140"/>
                </a:lnSpc>
              </a:pPr>
              <a:t>35</a:t>
            </a:fld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759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26"/>
          <p:cNvSpPr/>
          <p:nvPr/>
        </p:nvSpPr>
        <p:spPr>
          <a:xfrm>
            <a:off x="3455784" y="1447800"/>
            <a:ext cx="6184900" cy="990600"/>
          </a:xfrm>
          <a:custGeom>
            <a:avLst/>
            <a:gdLst/>
            <a:ahLst/>
            <a:cxnLst/>
            <a:rect l="l" t="t" r="r" b="b"/>
            <a:pathLst>
              <a:path w="6184900" h="990600">
                <a:moveTo>
                  <a:pt x="0" y="0"/>
                </a:moveTo>
                <a:lnTo>
                  <a:pt x="0" y="990600"/>
                </a:lnTo>
                <a:lnTo>
                  <a:pt x="6184899" y="990600"/>
                </a:lnTo>
                <a:lnTo>
                  <a:pt x="61848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FB9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27"/>
          <p:cNvSpPr/>
          <p:nvPr/>
        </p:nvSpPr>
        <p:spPr>
          <a:xfrm>
            <a:off x="3455784" y="1447800"/>
            <a:ext cx="6197600" cy="1003300"/>
          </a:xfrm>
          <a:custGeom>
            <a:avLst/>
            <a:gdLst/>
            <a:ahLst/>
            <a:cxnLst/>
            <a:rect l="l" t="t" r="r" b="b"/>
            <a:pathLst>
              <a:path w="6197600" h="1003300">
                <a:moveTo>
                  <a:pt x="12700" y="0"/>
                </a:moveTo>
                <a:lnTo>
                  <a:pt x="0" y="0"/>
                </a:lnTo>
                <a:lnTo>
                  <a:pt x="0" y="12700"/>
                </a:lnTo>
                <a:lnTo>
                  <a:pt x="12700" y="0"/>
                </a:lnTo>
                <a:close/>
              </a:path>
              <a:path w="6197600" h="1003300">
                <a:moveTo>
                  <a:pt x="6197600" y="1003300"/>
                </a:moveTo>
                <a:lnTo>
                  <a:pt x="6197600" y="0"/>
                </a:lnTo>
                <a:lnTo>
                  <a:pt x="12700" y="0"/>
                </a:lnTo>
                <a:lnTo>
                  <a:pt x="0" y="12700"/>
                </a:lnTo>
                <a:lnTo>
                  <a:pt x="6184900" y="12700"/>
                </a:lnTo>
                <a:lnTo>
                  <a:pt x="6184900" y="1003300"/>
                </a:lnTo>
                <a:lnTo>
                  <a:pt x="6197600" y="1003300"/>
                </a:lnTo>
                <a:close/>
              </a:path>
              <a:path w="6197600" h="1003300">
                <a:moveTo>
                  <a:pt x="12700" y="990600"/>
                </a:moveTo>
                <a:lnTo>
                  <a:pt x="12700" y="12700"/>
                </a:lnTo>
                <a:lnTo>
                  <a:pt x="0" y="12700"/>
                </a:lnTo>
                <a:lnTo>
                  <a:pt x="0" y="990600"/>
                </a:lnTo>
                <a:lnTo>
                  <a:pt x="12700" y="990600"/>
                </a:lnTo>
                <a:close/>
              </a:path>
              <a:path w="6197600" h="1003300">
                <a:moveTo>
                  <a:pt x="6184900" y="1003300"/>
                </a:moveTo>
                <a:lnTo>
                  <a:pt x="6184900" y="990600"/>
                </a:lnTo>
                <a:lnTo>
                  <a:pt x="0" y="990600"/>
                </a:lnTo>
                <a:lnTo>
                  <a:pt x="0" y="1003300"/>
                </a:lnTo>
                <a:lnTo>
                  <a:pt x="6184900" y="1003300"/>
                </a:lnTo>
                <a:close/>
              </a:path>
            </a:pathLst>
          </a:custGeom>
          <a:solidFill>
            <a:srgbClr val="2C879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28"/>
          <p:cNvSpPr txBox="1">
            <a:spLocks/>
          </p:cNvSpPr>
          <p:nvPr/>
        </p:nvSpPr>
        <p:spPr>
          <a:xfrm>
            <a:off x="3785984" y="1460500"/>
            <a:ext cx="5492750" cy="911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489200" marR="5080" lvl="0" indent="-2476500" defTabSz="914400" eaLnBrk="1" fontAlgn="auto" latinLnBrk="0" hangingPunct="1">
              <a:lnSpc>
                <a:spcPct val="1006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900" b="0" i="0" u="none" strike="noStrike" kern="0" cap="none" spc="-28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5237</a:t>
            </a:r>
            <a:r>
              <a:rPr kumimoji="0" lang="tr-TR" sz="2900" b="0" i="0" u="none" strike="noStrike" kern="0" cap="none" spc="-36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2900" b="0" i="0" u="none" strike="noStrike" kern="0" cap="none" spc="-135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Sayılı</a:t>
            </a:r>
            <a:r>
              <a:rPr kumimoji="0" lang="tr-TR" sz="2900" b="0" i="0" u="none" strike="noStrike" kern="0" cap="none" spc="-49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2900" b="0" i="0" u="none" strike="noStrike" kern="0" cap="none" spc="-125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Türk</a:t>
            </a:r>
            <a:r>
              <a:rPr kumimoji="0" lang="tr-TR" sz="2900" b="0" i="0" u="none" strike="noStrike" kern="0" cap="none" spc="-33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2900" b="0" i="0" u="none" strike="noStrike" kern="0" cap="none" spc="-24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Ceza </a:t>
            </a:r>
            <a:r>
              <a:rPr kumimoji="0" lang="tr-TR" sz="2900" b="0" i="0" u="none" strike="noStrike" kern="0" cap="none" spc="-135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Kanunu</a:t>
            </a:r>
            <a:r>
              <a:rPr kumimoji="0" lang="tr-TR" sz="2900" b="0" i="0" u="none" strike="noStrike" kern="0" cap="none" spc="-22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2900" b="0" i="0" u="none" strike="noStrike" kern="0" cap="none" spc="-9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Madde  </a:t>
            </a:r>
            <a:r>
              <a:rPr kumimoji="0" lang="tr-TR" sz="2900" b="0" i="0" u="none" strike="noStrike" kern="0" cap="none" spc="-28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103</a:t>
            </a:r>
            <a:endParaRPr kumimoji="0" lang="tr-TR" sz="2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4" name="object 32"/>
          <p:cNvSpPr txBox="1"/>
          <p:nvPr/>
        </p:nvSpPr>
        <p:spPr>
          <a:xfrm>
            <a:off x="6325984" y="6284211"/>
            <a:ext cx="205104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40"/>
              </a:lnSpc>
            </a:pPr>
            <a:fld id="{81D60167-4931-47E6-BA6A-407CBD079E47}" type="slidenum">
              <a:rPr sz="1100" spc="-35" dirty="0">
                <a:solidFill>
                  <a:srgbClr val="3FBAD2"/>
                </a:solidFill>
                <a:latin typeface="Arial"/>
                <a:cs typeface="Arial"/>
              </a:rPr>
              <a:pPr marL="25400">
                <a:lnSpc>
                  <a:spcPts val="1140"/>
                </a:lnSpc>
              </a:pPr>
              <a:t>36</a:t>
            </a:fld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5" name="object 29"/>
          <p:cNvSpPr txBox="1"/>
          <p:nvPr/>
        </p:nvSpPr>
        <p:spPr>
          <a:xfrm>
            <a:off x="3519284" y="2768600"/>
            <a:ext cx="652780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482600" algn="l"/>
                <a:tab pos="1625600" algn="l"/>
                <a:tab pos="2514600" algn="l"/>
                <a:tab pos="3645535" algn="l"/>
                <a:tab pos="4839970" algn="l"/>
                <a:tab pos="5653405" algn="l"/>
                <a:tab pos="6351905" algn="l"/>
              </a:tabLst>
            </a:pPr>
            <a:r>
              <a:rPr sz="2300" spc="-70" dirty="0">
                <a:solidFill>
                  <a:srgbClr val="1A606E"/>
                </a:solidFill>
                <a:latin typeface="Arial"/>
                <a:cs typeface="Arial"/>
              </a:rPr>
              <a:t>(</a:t>
            </a:r>
            <a:r>
              <a:rPr sz="2300" spc="-185" dirty="0">
                <a:solidFill>
                  <a:srgbClr val="1A606E"/>
                </a:solidFill>
                <a:latin typeface="Arial"/>
                <a:cs typeface="Arial"/>
              </a:rPr>
              <a:t>1</a:t>
            </a:r>
            <a:r>
              <a:rPr sz="2300" spc="-65" dirty="0">
                <a:solidFill>
                  <a:srgbClr val="1A606E"/>
                </a:solidFill>
                <a:latin typeface="Arial"/>
                <a:cs typeface="Arial"/>
              </a:rPr>
              <a:t>)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-370" dirty="0">
                <a:solidFill>
                  <a:srgbClr val="1A606E"/>
                </a:solidFill>
                <a:latin typeface="Arial"/>
                <a:cs typeface="Arial"/>
              </a:rPr>
              <a:t>Ç</a:t>
            </a:r>
            <a:r>
              <a:rPr sz="2300" spc="15" dirty="0">
                <a:solidFill>
                  <a:srgbClr val="1A606E"/>
                </a:solidFill>
                <a:latin typeface="Arial"/>
                <a:cs typeface="Arial"/>
              </a:rPr>
              <a:t>o</a:t>
            </a:r>
            <a:r>
              <a:rPr sz="2300" spc="-155" dirty="0">
                <a:solidFill>
                  <a:srgbClr val="1A606E"/>
                </a:solidFill>
                <a:latin typeface="Arial"/>
                <a:cs typeface="Arial"/>
              </a:rPr>
              <a:t>c</a:t>
            </a:r>
            <a:r>
              <a:rPr sz="2300" spc="1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300" spc="-80" dirty="0">
                <a:solidFill>
                  <a:srgbClr val="1A606E"/>
                </a:solidFill>
                <a:latin typeface="Arial"/>
                <a:cs typeface="Arial"/>
              </a:rPr>
              <a:t>ğ</a:t>
            </a:r>
            <a:r>
              <a:rPr sz="2300" spc="-30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-254" dirty="0">
                <a:solidFill>
                  <a:srgbClr val="1A606E"/>
                </a:solidFill>
                <a:latin typeface="Arial"/>
                <a:cs typeface="Arial"/>
              </a:rPr>
              <a:t>c</a:t>
            </a:r>
            <a:r>
              <a:rPr sz="2300" spc="85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300" spc="1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r>
              <a:rPr sz="2300" spc="-254" dirty="0">
                <a:solidFill>
                  <a:srgbClr val="1A606E"/>
                </a:solidFill>
                <a:latin typeface="Arial"/>
                <a:cs typeface="Arial"/>
              </a:rPr>
              <a:t>s</a:t>
            </a:r>
            <a:r>
              <a:rPr sz="2300" spc="-8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300" spc="65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45" dirty="0">
                <a:solidFill>
                  <a:srgbClr val="1A606E"/>
                </a:solidFill>
                <a:latin typeface="Arial"/>
                <a:cs typeface="Arial"/>
              </a:rPr>
              <a:t>y</a:t>
            </a:r>
            <a:r>
              <a:rPr sz="2300" spc="-85" dirty="0">
                <a:solidFill>
                  <a:srgbClr val="1A606E"/>
                </a:solidFill>
                <a:latin typeface="Arial"/>
                <a:cs typeface="Arial"/>
              </a:rPr>
              <a:t>ö</a:t>
            </a:r>
            <a:r>
              <a:rPr sz="2300" spc="15" dirty="0">
                <a:solidFill>
                  <a:srgbClr val="1A606E"/>
                </a:solidFill>
                <a:latin typeface="Arial"/>
                <a:cs typeface="Arial"/>
              </a:rPr>
              <a:t>nd</a:t>
            </a:r>
            <a:r>
              <a:rPr sz="2300" spc="-18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300" spc="-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85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300" spc="-155" dirty="0">
                <a:solidFill>
                  <a:srgbClr val="1A606E"/>
                </a:solidFill>
                <a:latin typeface="Arial"/>
                <a:cs typeface="Arial"/>
              </a:rPr>
              <a:t>s</a:t>
            </a:r>
            <a:r>
              <a:rPr sz="2300" spc="155" dirty="0">
                <a:solidFill>
                  <a:srgbClr val="1A606E"/>
                </a:solidFill>
                <a:latin typeface="Arial"/>
                <a:cs typeface="Arial"/>
              </a:rPr>
              <a:t>t</a:t>
            </a:r>
            <a:r>
              <a:rPr sz="2300" spc="85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300" spc="-254" dirty="0">
                <a:solidFill>
                  <a:srgbClr val="1A606E"/>
                </a:solidFill>
                <a:latin typeface="Arial"/>
                <a:cs typeface="Arial"/>
              </a:rPr>
              <a:t>s</a:t>
            </a:r>
            <a:r>
              <a:rPr sz="2300" spc="80" dirty="0">
                <a:solidFill>
                  <a:srgbClr val="1A606E"/>
                </a:solidFill>
                <a:latin typeface="Arial"/>
                <a:cs typeface="Arial"/>
              </a:rPr>
              <a:t>m</a:t>
            </a:r>
            <a:r>
              <a:rPr sz="2300" spc="-8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300" spc="3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-8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300" spc="-85" dirty="0">
                <a:solidFill>
                  <a:srgbClr val="1A606E"/>
                </a:solidFill>
                <a:latin typeface="Arial"/>
                <a:cs typeface="Arial"/>
              </a:rPr>
              <a:t>d</a:t>
            </a:r>
            <a:r>
              <a:rPr sz="2300" spc="-8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300" spc="-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45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300" spc="-15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300" spc="-155" dirty="0">
                <a:solidFill>
                  <a:srgbClr val="1A606E"/>
                </a:solidFill>
                <a:latin typeface="Arial"/>
                <a:cs typeface="Arial"/>
              </a:rPr>
              <a:t>ş</a:t>
            </a:r>
            <a:r>
              <a:rPr sz="2300" spc="85" dirty="0">
                <a:solidFill>
                  <a:srgbClr val="1A606E"/>
                </a:solidFill>
                <a:latin typeface="Arial"/>
                <a:cs typeface="Arial"/>
              </a:rPr>
              <a:t>i,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-5" dirty="0">
                <a:solidFill>
                  <a:srgbClr val="1A606E"/>
                </a:solidFill>
                <a:latin typeface="Arial"/>
                <a:cs typeface="Arial"/>
              </a:rPr>
              <a:t>8</a:t>
            </a:r>
            <a:endParaRPr sz="2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6" name="object 30"/>
          <p:cNvSpPr txBox="1"/>
          <p:nvPr/>
        </p:nvSpPr>
        <p:spPr>
          <a:xfrm>
            <a:off x="3989184" y="3289300"/>
            <a:ext cx="605790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yıldan</a:t>
            </a:r>
            <a:r>
              <a:rPr sz="2300" spc="-310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300" spc="-170" dirty="0">
                <a:solidFill>
                  <a:srgbClr val="1A606E"/>
                </a:solidFill>
                <a:latin typeface="Arial"/>
                <a:cs typeface="Arial"/>
              </a:rPr>
              <a:t>15</a:t>
            </a:r>
            <a:r>
              <a:rPr sz="2300" spc="-155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1A606E"/>
                </a:solidFill>
                <a:latin typeface="Arial"/>
                <a:cs typeface="Arial"/>
              </a:rPr>
              <a:t>yıla</a:t>
            </a:r>
            <a:r>
              <a:rPr sz="2300" spc="-215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1A606E"/>
                </a:solidFill>
                <a:latin typeface="Arial"/>
                <a:cs typeface="Arial"/>
              </a:rPr>
              <a:t>kadar</a:t>
            </a:r>
            <a:r>
              <a:rPr sz="2300" spc="-340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1A606E"/>
                </a:solidFill>
                <a:latin typeface="Arial"/>
                <a:cs typeface="Arial"/>
              </a:rPr>
              <a:t>hapis</a:t>
            </a:r>
            <a:r>
              <a:rPr sz="2300" spc="-310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300" spc="-100" dirty="0">
                <a:solidFill>
                  <a:srgbClr val="1A606E"/>
                </a:solidFill>
                <a:latin typeface="Arial"/>
                <a:cs typeface="Arial"/>
              </a:rPr>
              <a:t>cezası</a:t>
            </a:r>
            <a:r>
              <a:rPr sz="2300" spc="-300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300" spc="20" dirty="0">
                <a:solidFill>
                  <a:srgbClr val="1A606E"/>
                </a:solidFill>
                <a:latin typeface="Arial"/>
                <a:cs typeface="Arial"/>
              </a:rPr>
              <a:t>ile</a:t>
            </a:r>
            <a:r>
              <a:rPr sz="2300" spc="-210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1A606E"/>
                </a:solidFill>
                <a:latin typeface="Arial"/>
                <a:cs typeface="Arial"/>
              </a:rPr>
              <a:t>cezalandırılır.</a:t>
            </a:r>
            <a:endParaRPr sz="2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7" name="object 31"/>
          <p:cNvSpPr txBox="1"/>
          <p:nvPr/>
        </p:nvSpPr>
        <p:spPr>
          <a:xfrm>
            <a:off x="3519284" y="4160520"/>
            <a:ext cx="6546215" cy="2095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8600"/>
              </a:lnSpc>
              <a:spcBef>
                <a:spcPts val="95"/>
              </a:spcBef>
              <a:tabLst>
                <a:tab pos="1409700" algn="l"/>
                <a:tab pos="2641600" algn="l"/>
                <a:tab pos="4979670" algn="l"/>
              </a:tabLst>
            </a:pPr>
            <a:r>
              <a:rPr sz="2300" spc="-105" dirty="0">
                <a:solidFill>
                  <a:srgbClr val="1A606E"/>
                </a:solidFill>
                <a:latin typeface="Arial"/>
                <a:cs typeface="Arial"/>
              </a:rPr>
              <a:t>(2) </a:t>
            </a:r>
            <a:r>
              <a:rPr sz="2300" spc="-75" dirty="0">
                <a:solidFill>
                  <a:srgbClr val="1A606E"/>
                </a:solidFill>
                <a:latin typeface="Arial"/>
                <a:cs typeface="Arial"/>
              </a:rPr>
              <a:t>Cinsel </a:t>
            </a:r>
            <a:r>
              <a:rPr sz="2300" spc="-20" dirty="0">
                <a:solidFill>
                  <a:srgbClr val="1A606E"/>
                </a:solidFill>
                <a:latin typeface="Arial"/>
                <a:cs typeface="Arial"/>
              </a:rPr>
              <a:t>istismarın </a:t>
            </a:r>
            <a:r>
              <a:rPr sz="2300" spc="-75" dirty="0">
                <a:solidFill>
                  <a:srgbClr val="1A606E"/>
                </a:solidFill>
                <a:latin typeface="Arial"/>
                <a:cs typeface="Arial"/>
              </a:rPr>
              <a:t>vücuda </a:t>
            </a:r>
            <a:r>
              <a:rPr sz="2300" spc="-25" dirty="0">
                <a:solidFill>
                  <a:srgbClr val="1A606E"/>
                </a:solidFill>
                <a:latin typeface="Arial"/>
                <a:cs typeface="Arial"/>
              </a:rPr>
              <a:t>organ </a:t>
            </a:r>
            <a:r>
              <a:rPr sz="2300" spc="-75" dirty="0">
                <a:solidFill>
                  <a:srgbClr val="1A606E"/>
                </a:solidFill>
                <a:latin typeface="Arial"/>
                <a:cs typeface="Arial"/>
              </a:rPr>
              <a:t>veya </a:t>
            </a:r>
            <a:r>
              <a:rPr sz="2300" spc="-30" dirty="0">
                <a:solidFill>
                  <a:srgbClr val="1A606E"/>
                </a:solidFill>
                <a:latin typeface="Arial"/>
                <a:cs typeface="Arial"/>
              </a:rPr>
              <a:t>sair </a:t>
            </a:r>
            <a:r>
              <a:rPr sz="2300" spc="45" dirty="0">
                <a:solidFill>
                  <a:srgbClr val="1A606E"/>
                </a:solidFill>
                <a:latin typeface="Arial"/>
                <a:cs typeface="Arial"/>
              </a:rPr>
              <a:t>bir</a:t>
            </a:r>
            <a:r>
              <a:rPr sz="2300" spc="-320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1A606E"/>
                </a:solidFill>
                <a:latin typeface="Arial"/>
                <a:cs typeface="Arial"/>
              </a:rPr>
              <a:t>cisim  </a:t>
            </a:r>
            <a:r>
              <a:rPr sz="2300" spc="-155" dirty="0">
                <a:solidFill>
                  <a:srgbClr val="1A606E"/>
                </a:solidFill>
                <a:latin typeface="Arial"/>
                <a:cs typeface="Arial"/>
              </a:rPr>
              <a:t>s</a:t>
            </a:r>
            <a:r>
              <a:rPr sz="2300" spc="15" dirty="0">
                <a:solidFill>
                  <a:srgbClr val="1A606E"/>
                </a:solidFill>
                <a:latin typeface="Arial"/>
                <a:cs typeface="Arial"/>
              </a:rPr>
              <a:t>o</a:t>
            </a:r>
            <a:r>
              <a:rPr sz="2300" spc="-55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300" spc="1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300" spc="-2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300" spc="80" dirty="0">
                <a:solidFill>
                  <a:srgbClr val="1A606E"/>
                </a:solidFill>
                <a:latin typeface="Arial"/>
                <a:cs typeface="Arial"/>
              </a:rPr>
              <a:t>m</a:t>
            </a:r>
            <a:r>
              <a:rPr sz="2300" spc="-8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300" spc="-254" dirty="0">
                <a:solidFill>
                  <a:srgbClr val="1A606E"/>
                </a:solidFill>
                <a:latin typeface="Arial"/>
                <a:cs typeface="Arial"/>
              </a:rPr>
              <a:t>s</a:t>
            </a:r>
            <a:r>
              <a:rPr sz="2300" spc="-70" dirty="0">
                <a:solidFill>
                  <a:srgbClr val="1A606E"/>
                </a:solidFill>
                <a:latin typeface="Arial"/>
                <a:cs typeface="Arial"/>
              </a:rPr>
              <a:t>ı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-155" dirty="0">
                <a:solidFill>
                  <a:srgbClr val="1A606E"/>
                </a:solidFill>
                <a:latin typeface="Arial"/>
                <a:cs typeface="Arial"/>
              </a:rPr>
              <a:t>s</a:t>
            </a:r>
            <a:r>
              <a:rPr sz="2300" spc="1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300" spc="-70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300" spc="-8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300" spc="254" dirty="0">
                <a:solidFill>
                  <a:srgbClr val="1A606E"/>
                </a:solidFill>
                <a:latin typeface="Arial"/>
                <a:cs typeface="Arial"/>
              </a:rPr>
              <a:t>t</a:t>
            </a:r>
            <a:r>
              <a:rPr sz="2300" spc="-15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300" spc="45" dirty="0">
                <a:solidFill>
                  <a:srgbClr val="1A606E"/>
                </a:solidFill>
                <a:latin typeface="Arial"/>
                <a:cs typeface="Arial"/>
              </a:rPr>
              <a:t>y</a:t>
            </a:r>
            <a:r>
              <a:rPr sz="2300" spc="8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300" spc="-10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-80" dirty="0">
                <a:solidFill>
                  <a:srgbClr val="1A606E"/>
                </a:solidFill>
                <a:latin typeface="Arial"/>
                <a:cs typeface="Arial"/>
              </a:rPr>
              <a:t>ge</a:t>
            </a:r>
            <a:r>
              <a:rPr sz="2300" spc="30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300" spc="-155" dirty="0">
                <a:solidFill>
                  <a:srgbClr val="1A606E"/>
                </a:solidFill>
                <a:latin typeface="Arial"/>
                <a:cs typeface="Arial"/>
              </a:rPr>
              <a:t>ç</a:t>
            </a:r>
            <a:r>
              <a:rPr sz="2300" spc="-8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300" spc="45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300" spc="-2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300" spc="-8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300" spc="-155" dirty="0">
                <a:solidFill>
                  <a:srgbClr val="1A606E"/>
                </a:solidFill>
                <a:latin typeface="Arial"/>
                <a:cs typeface="Arial"/>
              </a:rPr>
              <a:t>ş</a:t>
            </a:r>
            <a:r>
              <a:rPr sz="2300" spc="155" dirty="0">
                <a:solidFill>
                  <a:srgbClr val="1A606E"/>
                </a:solidFill>
                <a:latin typeface="Arial"/>
                <a:cs typeface="Arial"/>
              </a:rPr>
              <a:t>t</a:t>
            </a:r>
            <a:r>
              <a:rPr sz="2300" spc="85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300" spc="30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300" spc="85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300" spc="-2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300" spc="80" dirty="0">
                <a:solidFill>
                  <a:srgbClr val="1A606E"/>
                </a:solidFill>
                <a:latin typeface="Arial"/>
                <a:cs typeface="Arial"/>
              </a:rPr>
              <a:t>m</a:t>
            </a:r>
            <a:r>
              <a:rPr sz="2300" spc="-8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300" spc="-254" dirty="0">
                <a:solidFill>
                  <a:srgbClr val="1A606E"/>
                </a:solidFill>
                <a:latin typeface="Arial"/>
                <a:cs typeface="Arial"/>
              </a:rPr>
              <a:t>s</a:t>
            </a:r>
            <a:r>
              <a:rPr sz="2300" spc="60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15" dirty="0">
                <a:solidFill>
                  <a:srgbClr val="1A606E"/>
                </a:solidFill>
                <a:latin typeface="Arial"/>
                <a:cs typeface="Arial"/>
              </a:rPr>
              <a:t>du</a:t>
            </a:r>
            <a:r>
              <a:rPr sz="2300" spc="-70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300" spc="-8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300" spc="80" dirty="0">
                <a:solidFill>
                  <a:srgbClr val="1A606E"/>
                </a:solidFill>
                <a:latin typeface="Arial"/>
                <a:cs typeface="Arial"/>
              </a:rPr>
              <a:t>m</a:t>
            </a:r>
            <a:r>
              <a:rPr sz="2300" spc="-8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300" spc="15" dirty="0">
                <a:solidFill>
                  <a:srgbClr val="1A606E"/>
                </a:solidFill>
                <a:latin typeface="Arial"/>
                <a:cs typeface="Arial"/>
              </a:rPr>
              <a:t>nd</a:t>
            </a:r>
            <a:r>
              <a:rPr sz="2300" spc="-8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300" spc="85" dirty="0">
                <a:solidFill>
                  <a:srgbClr val="1A606E"/>
                </a:solidFill>
                <a:latin typeface="Arial"/>
                <a:cs typeface="Arial"/>
              </a:rPr>
              <a:t>,</a:t>
            </a:r>
            <a:endParaRPr sz="23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0160">
              <a:lnSpc>
                <a:spcPts val="4100"/>
              </a:lnSpc>
              <a:spcBef>
                <a:spcPts val="260"/>
              </a:spcBef>
              <a:tabLst>
                <a:tab pos="520065" algn="l"/>
                <a:tab pos="1485900" algn="l"/>
                <a:tab pos="2337435" algn="l"/>
                <a:tab pos="3709035" algn="l"/>
                <a:tab pos="4598670" algn="l"/>
                <a:tab pos="5462270" algn="l"/>
              </a:tabLst>
            </a:pPr>
            <a:r>
              <a:rPr sz="2300" spc="-185" dirty="0">
                <a:solidFill>
                  <a:srgbClr val="1A606E"/>
                </a:solidFill>
                <a:latin typeface="Arial"/>
                <a:cs typeface="Arial"/>
              </a:rPr>
              <a:t>1</a:t>
            </a:r>
            <a:r>
              <a:rPr sz="2300" spc="-15" dirty="0">
                <a:solidFill>
                  <a:srgbClr val="1A606E"/>
                </a:solidFill>
                <a:latin typeface="Arial"/>
                <a:cs typeface="Arial"/>
              </a:rPr>
              <a:t>6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45" dirty="0">
                <a:solidFill>
                  <a:srgbClr val="1A606E"/>
                </a:solidFill>
                <a:latin typeface="Arial"/>
                <a:cs typeface="Arial"/>
              </a:rPr>
              <a:t>y</a:t>
            </a:r>
            <a:r>
              <a:rPr sz="2300" spc="-45" dirty="0">
                <a:solidFill>
                  <a:srgbClr val="1A606E"/>
                </a:solidFill>
                <a:latin typeface="Arial"/>
                <a:cs typeface="Arial"/>
              </a:rPr>
              <a:t>ı</a:t>
            </a:r>
            <a:r>
              <a:rPr sz="2300" spc="-2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300" spc="15" dirty="0">
                <a:solidFill>
                  <a:srgbClr val="1A606E"/>
                </a:solidFill>
                <a:latin typeface="Arial"/>
                <a:cs typeface="Arial"/>
              </a:rPr>
              <a:t>d</a:t>
            </a:r>
            <a:r>
              <a:rPr sz="2300" spc="-8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300" spc="-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-8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300" spc="-254" dirty="0">
                <a:solidFill>
                  <a:srgbClr val="1A606E"/>
                </a:solidFill>
                <a:latin typeface="Arial"/>
                <a:cs typeface="Arial"/>
              </a:rPr>
              <a:t>ş</a:t>
            </a:r>
            <a:r>
              <a:rPr sz="2300" spc="-8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300" spc="20" dirty="0">
                <a:solidFill>
                  <a:srgbClr val="1A606E"/>
                </a:solidFill>
                <a:latin typeface="Arial"/>
                <a:cs typeface="Arial"/>
              </a:rPr>
              <a:t>ğ</a:t>
            </a:r>
            <a:r>
              <a:rPr sz="2300" spc="-70" dirty="0">
                <a:solidFill>
                  <a:srgbClr val="1A606E"/>
                </a:solidFill>
                <a:latin typeface="Arial"/>
                <a:cs typeface="Arial"/>
              </a:rPr>
              <a:t>ı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15" dirty="0">
                <a:solidFill>
                  <a:srgbClr val="1A606E"/>
                </a:solidFill>
                <a:latin typeface="Arial"/>
                <a:cs typeface="Arial"/>
              </a:rPr>
              <a:t>o</a:t>
            </a:r>
            <a:r>
              <a:rPr sz="2300" spc="-2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300" spc="80" dirty="0">
                <a:solidFill>
                  <a:srgbClr val="1A606E"/>
                </a:solidFill>
                <a:latin typeface="Arial"/>
                <a:cs typeface="Arial"/>
              </a:rPr>
              <a:t>m</a:t>
            </a:r>
            <a:r>
              <a:rPr sz="2300" spc="-18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300" spc="80" dirty="0">
                <a:solidFill>
                  <a:srgbClr val="1A606E"/>
                </a:solidFill>
                <a:latin typeface="Arial"/>
                <a:cs typeface="Arial"/>
              </a:rPr>
              <a:t>m</a:t>
            </a:r>
            <a:r>
              <a:rPr sz="2300" spc="-18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300" spc="35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-85" dirty="0">
                <a:solidFill>
                  <a:srgbClr val="1A606E"/>
                </a:solidFill>
                <a:latin typeface="Arial"/>
                <a:cs typeface="Arial"/>
              </a:rPr>
              <a:t>ü</a:t>
            </a:r>
            <a:r>
              <a:rPr sz="2300" spc="-55" dirty="0">
                <a:solidFill>
                  <a:srgbClr val="1A606E"/>
                </a:solidFill>
                <a:latin typeface="Arial"/>
                <a:cs typeface="Arial"/>
              </a:rPr>
              <a:t>z</a:t>
            </a:r>
            <a:r>
              <a:rPr sz="2300" spc="-8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300" spc="30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300" spc="-10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15" dirty="0">
                <a:solidFill>
                  <a:srgbClr val="1A606E"/>
                </a:solidFill>
                <a:latin typeface="Arial"/>
                <a:cs typeface="Arial"/>
              </a:rPr>
              <a:t>h</a:t>
            </a:r>
            <a:r>
              <a:rPr sz="2300" spc="-18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300" spc="20" dirty="0">
                <a:solidFill>
                  <a:srgbClr val="1A606E"/>
                </a:solidFill>
                <a:latin typeface="Arial"/>
                <a:cs typeface="Arial"/>
              </a:rPr>
              <a:t>p</a:t>
            </a:r>
            <a:r>
              <a:rPr sz="2300" spc="-15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300" spc="-180" dirty="0">
                <a:solidFill>
                  <a:srgbClr val="1A606E"/>
                </a:solidFill>
                <a:latin typeface="Arial"/>
                <a:cs typeface="Arial"/>
              </a:rPr>
              <a:t>s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-155" dirty="0">
                <a:solidFill>
                  <a:srgbClr val="1A606E"/>
                </a:solidFill>
                <a:latin typeface="Arial"/>
                <a:cs typeface="Arial"/>
              </a:rPr>
              <a:t>c</a:t>
            </a:r>
            <a:r>
              <a:rPr sz="2300" spc="-8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300" spc="-155" dirty="0">
                <a:solidFill>
                  <a:srgbClr val="1A606E"/>
                </a:solidFill>
                <a:latin typeface="Arial"/>
                <a:cs typeface="Arial"/>
              </a:rPr>
              <a:t>z</a:t>
            </a:r>
            <a:r>
              <a:rPr sz="2300" spc="-8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300" spc="-155" dirty="0">
                <a:solidFill>
                  <a:srgbClr val="1A606E"/>
                </a:solidFill>
                <a:latin typeface="Arial"/>
                <a:cs typeface="Arial"/>
              </a:rPr>
              <a:t>s</a:t>
            </a:r>
            <a:r>
              <a:rPr sz="2300" spc="-145" dirty="0">
                <a:solidFill>
                  <a:srgbClr val="1A606E"/>
                </a:solidFill>
                <a:latin typeface="Arial"/>
                <a:cs typeface="Arial"/>
              </a:rPr>
              <a:t>ı</a:t>
            </a:r>
            <a:r>
              <a:rPr sz="2300" spc="1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r>
              <a:rPr sz="2300" spc="-65" dirty="0">
                <a:solidFill>
                  <a:srgbClr val="1A606E"/>
                </a:solidFill>
                <a:latin typeface="Arial"/>
                <a:cs typeface="Arial"/>
              </a:rPr>
              <a:t>a  </a:t>
            </a:r>
            <a:r>
              <a:rPr sz="2300" spc="15" dirty="0">
                <a:solidFill>
                  <a:srgbClr val="1A606E"/>
                </a:solidFill>
                <a:latin typeface="Arial"/>
                <a:cs typeface="Arial"/>
              </a:rPr>
              <a:t>hükmolunur.</a:t>
            </a:r>
            <a:endParaRPr sz="23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043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>
                <a:solidFill>
                  <a:prstClr val="black"/>
                </a:solidFill>
                <a:latin typeface="Calibri"/>
              </a:rPr>
              <a:t>Çocuk İhmali nedir?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713390" y="2690336"/>
            <a:ext cx="94280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800" dirty="0"/>
              <a:t>İhmal, çocuğa bakmakla yükümlü kimsenin çocuğun gelişimi için gerekli ihtiyaçları karşılamaması veya bu ihtiyaçları dikkate almamasıdır. Bu ihtiyaçlar sağlık</a:t>
            </a:r>
            <a:r>
              <a:rPr lang="tr-TR" altLang="tr-TR" sz="2800" dirty="0" smtClean="0"/>
              <a:t>, eğitim, duygusal, </a:t>
            </a:r>
            <a:r>
              <a:rPr lang="tr-TR" altLang="tr-TR" sz="2800" dirty="0"/>
              <a:t>gelişim</a:t>
            </a:r>
            <a:r>
              <a:rPr lang="tr-TR" altLang="tr-TR" sz="2800" dirty="0" smtClean="0"/>
              <a:t>, </a:t>
            </a:r>
            <a:r>
              <a:rPr lang="tr-TR" altLang="tr-TR" sz="2800" dirty="0" err="1" smtClean="0"/>
              <a:t>beslenme,barınma</a:t>
            </a:r>
            <a:r>
              <a:rPr lang="tr-TR" altLang="tr-TR" sz="2800" dirty="0" smtClean="0"/>
              <a:t> </a:t>
            </a:r>
            <a:r>
              <a:rPr lang="tr-TR" altLang="tr-TR" sz="2800" dirty="0"/>
              <a:t>ve güvenli yaşam şartlarıdır.</a:t>
            </a:r>
          </a:p>
        </p:txBody>
      </p:sp>
    </p:spTree>
    <p:extLst>
      <p:ext uri="{BB962C8B-B14F-4D97-AF65-F5344CB8AC3E}">
        <p14:creationId xmlns:p14="http://schemas.microsoft.com/office/powerpoint/2010/main" val="279858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İHMAL TÜRLERİ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571348" y="2545681"/>
            <a:ext cx="6096000" cy="17666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tr-TR" sz="3200" b="1" dirty="0">
                <a:solidFill>
                  <a:prstClr val="black"/>
                </a:solidFill>
                <a:latin typeface="Calibri"/>
              </a:rPr>
              <a:t>Fiziksel ihmal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tr-TR" sz="3200" b="1" dirty="0">
                <a:solidFill>
                  <a:prstClr val="black"/>
                </a:solidFill>
                <a:latin typeface="Calibri"/>
              </a:rPr>
              <a:t>Eğitimsel ihmal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tr-TR" sz="3200" b="1" dirty="0">
                <a:solidFill>
                  <a:prstClr val="black"/>
                </a:solidFill>
                <a:latin typeface="Calibri"/>
              </a:rPr>
              <a:t>Duygusal ihmal</a:t>
            </a:r>
          </a:p>
        </p:txBody>
      </p:sp>
    </p:spTree>
    <p:extLst>
      <p:ext uri="{BB962C8B-B14F-4D97-AF65-F5344CB8AC3E}">
        <p14:creationId xmlns:p14="http://schemas.microsoft.com/office/powerpoint/2010/main" val="199056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altLang="tr-TR" b="1" dirty="0">
                <a:solidFill>
                  <a:srgbClr val="FF0000"/>
                </a:solidFill>
              </a:rPr>
              <a:t>Çocuk istismarı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endParaRPr lang="tr-TR" dirty="0" smtClean="0"/>
          </a:p>
          <a:p>
            <a:pPr marL="342900" lvl="0" indent="-342900" fontAlgn="base">
              <a:lnSpc>
                <a:spcPct val="100000"/>
              </a:lnSpc>
              <a:spcBef>
                <a:spcPts val="525"/>
              </a:spcBef>
              <a:spcAft>
                <a:spcPct val="0"/>
              </a:spcAft>
              <a:buSz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tr-TR" sz="3200" b="1" dirty="0">
                <a:solidFill>
                  <a:prstClr val="black"/>
                </a:solidFill>
                <a:latin typeface="Calibri"/>
              </a:rPr>
              <a:t>0-18 </a:t>
            </a:r>
            <a:r>
              <a:rPr lang="en-GB" altLang="tr-TR" sz="3200" b="1" dirty="0" err="1">
                <a:solidFill>
                  <a:prstClr val="black"/>
                </a:solidFill>
                <a:latin typeface="Calibri"/>
              </a:rPr>
              <a:t>yaş</a:t>
            </a:r>
            <a:r>
              <a:rPr lang="en-GB" altLang="tr-TR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altLang="tr-TR" sz="3200" b="1" dirty="0" err="1">
                <a:solidFill>
                  <a:prstClr val="black"/>
                </a:solidFill>
                <a:latin typeface="Calibri"/>
              </a:rPr>
              <a:t>grubundaki</a:t>
            </a:r>
            <a:r>
              <a:rPr lang="en-GB" altLang="tr-TR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altLang="tr-TR" sz="3200" b="1" dirty="0" err="1">
                <a:solidFill>
                  <a:prstClr val="black"/>
                </a:solidFill>
                <a:latin typeface="Calibri"/>
              </a:rPr>
              <a:t>çocuğun</a:t>
            </a:r>
            <a:r>
              <a:rPr lang="tr-TR" altLang="tr-TR" sz="3200" b="1" dirty="0">
                <a:solidFill>
                  <a:prstClr val="black"/>
                </a:solidFill>
                <a:latin typeface="Calibri"/>
              </a:rPr>
              <a:t>;</a:t>
            </a:r>
            <a:r>
              <a:rPr lang="en-GB" altLang="tr-TR" sz="3200" b="1" dirty="0">
                <a:solidFill>
                  <a:prstClr val="black"/>
                </a:solidFill>
                <a:latin typeface="Calibri"/>
              </a:rPr>
              <a:t> </a:t>
            </a:r>
            <a:endParaRPr lang="tr-TR" altLang="tr-TR" sz="32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altLang="tr-TR" sz="3200" b="1" dirty="0">
                <a:solidFill>
                  <a:prstClr val="black"/>
                </a:solidFill>
                <a:latin typeface="Calibri"/>
              </a:rPr>
              <a:t>Sağlığını,</a:t>
            </a:r>
          </a:p>
          <a:p>
            <a:pPr marL="342900" lvl="0" indent="-3429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altLang="tr-TR" sz="3200" b="1" dirty="0">
                <a:solidFill>
                  <a:prstClr val="black"/>
                </a:solidFill>
                <a:latin typeface="Calibri"/>
              </a:rPr>
              <a:t>Fiziksel gelişimini,</a:t>
            </a:r>
          </a:p>
          <a:p>
            <a:pPr marL="342900" lvl="0" indent="-3429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altLang="tr-TR" sz="3200" b="1" dirty="0" err="1">
                <a:solidFill>
                  <a:prstClr val="black"/>
                </a:solidFill>
                <a:latin typeface="Calibri"/>
              </a:rPr>
              <a:t>Psiko</a:t>
            </a:r>
            <a:r>
              <a:rPr lang="tr-TR" altLang="tr-TR" sz="3200" b="1" dirty="0">
                <a:solidFill>
                  <a:prstClr val="black"/>
                </a:solidFill>
                <a:latin typeface="Calibri"/>
              </a:rPr>
              <a:t>-sosyal gelişimini</a:t>
            </a:r>
          </a:p>
          <a:p>
            <a:pPr marL="342900" lvl="0" indent="-3429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altLang="tr-TR" sz="3200" b="1" dirty="0">
                <a:solidFill>
                  <a:prstClr val="black"/>
                </a:solidFill>
                <a:latin typeface="Calibri"/>
              </a:rPr>
              <a:t>	bilerek veya bilmeyerek olumsuz etkileyen her türlü harekete “ÇOCUK İSTİSMARI” </a:t>
            </a:r>
            <a:r>
              <a:rPr lang="tr-TR" altLang="tr-TR" sz="3200" b="1" dirty="0" smtClean="0">
                <a:solidFill>
                  <a:prstClr val="black"/>
                </a:solidFill>
                <a:latin typeface="Calibri"/>
              </a:rPr>
              <a:t>denir</a:t>
            </a:r>
            <a:endParaRPr lang="en-GB" altLang="tr-TR" sz="32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rgbClr val="FF0000"/>
                </a:solidFill>
              </a:rPr>
              <a:t>İ</a:t>
            </a:r>
            <a:r>
              <a:rPr lang="en-GB" altLang="tr-TR" b="1" dirty="0" err="1">
                <a:solidFill>
                  <a:srgbClr val="FF0000"/>
                </a:solidFill>
              </a:rPr>
              <a:t>stismar</a:t>
            </a:r>
            <a:r>
              <a:rPr lang="en-GB" altLang="tr-TR" b="1" dirty="0">
                <a:solidFill>
                  <a:srgbClr val="FF0000"/>
                </a:solidFill>
              </a:rPr>
              <a:t> </a:t>
            </a:r>
            <a:r>
              <a:rPr lang="tr-TR" altLang="tr-TR" b="1" dirty="0">
                <a:solidFill>
                  <a:srgbClr val="FF0000"/>
                </a:solidFill>
              </a:rPr>
              <a:t>çeşitleri nelerdir?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9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tr-TR" altLang="tr-TR" b="1" dirty="0">
              <a:latin typeface="Times New Roman" panose="02020603050405020304" pitchFamily="18" charset="0"/>
            </a:endParaRPr>
          </a:p>
          <a:p>
            <a:pPr>
              <a:spcBef>
                <a:spcPts val="9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tr-TR" sz="3200" b="1" dirty="0" err="1">
                <a:latin typeface="+mj-lt"/>
              </a:rPr>
              <a:t>Fiziksel</a:t>
            </a:r>
            <a:r>
              <a:rPr lang="en-GB" altLang="tr-TR" sz="3200" b="1" dirty="0">
                <a:latin typeface="+mj-lt"/>
              </a:rPr>
              <a:t> </a:t>
            </a:r>
            <a:r>
              <a:rPr lang="en-GB" altLang="tr-TR" sz="3200" b="1" dirty="0" err="1">
                <a:latin typeface="+mj-lt"/>
              </a:rPr>
              <a:t>istismar</a:t>
            </a:r>
            <a:endParaRPr lang="en-GB" altLang="tr-TR" sz="3200" b="1" dirty="0">
              <a:latin typeface="+mj-lt"/>
            </a:endParaRPr>
          </a:p>
          <a:p>
            <a:pPr>
              <a:spcBef>
                <a:spcPts val="9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tr-TR" sz="3200" b="1" dirty="0" err="1">
                <a:latin typeface="+mj-lt"/>
              </a:rPr>
              <a:t>Duygusal</a:t>
            </a:r>
            <a:r>
              <a:rPr lang="en-GB" altLang="tr-TR" sz="3200" b="1" dirty="0">
                <a:latin typeface="+mj-lt"/>
              </a:rPr>
              <a:t> </a:t>
            </a:r>
            <a:r>
              <a:rPr lang="en-GB" altLang="tr-TR" sz="3200" b="1" dirty="0" err="1">
                <a:latin typeface="+mj-lt"/>
              </a:rPr>
              <a:t>istismar</a:t>
            </a:r>
            <a:endParaRPr lang="en-GB" altLang="tr-TR" sz="3200" b="1" dirty="0">
              <a:latin typeface="+mj-lt"/>
            </a:endParaRPr>
          </a:p>
          <a:p>
            <a:pPr>
              <a:spcBef>
                <a:spcPts val="9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tr-TR" sz="3200" b="1" dirty="0" err="1">
                <a:latin typeface="+mj-lt"/>
              </a:rPr>
              <a:t>Ekonomik</a:t>
            </a:r>
            <a:r>
              <a:rPr lang="en-GB" altLang="tr-TR" sz="3200" b="1" dirty="0">
                <a:latin typeface="+mj-lt"/>
              </a:rPr>
              <a:t> </a:t>
            </a:r>
            <a:r>
              <a:rPr lang="en-GB" altLang="tr-TR" sz="3200" b="1" dirty="0" err="1">
                <a:latin typeface="+mj-lt"/>
              </a:rPr>
              <a:t>istismar</a:t>
            </a:r>
            <a:endParaRPr lang="en-GB" altLang="tr-TR" sz="3200" b="1" dirty="0">
              <a:latin typeface="+mj-lt"/>
            </a:endParaRPr>
          </a:p>
          <a:p>
            <a:pPr>
              <a:spcBef>
                <a:spcPts val="9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tr-TR" sz="3200" b="1" dirty="0" err="1">
                <a:latin typeface="+mj-lt"/>
              </a:rPr>
              <a:t>Cinsel</a:t>
            </a:r>
            <a:r>
              <a:rPr lang="en-GB" altLang="tr-TR" sz="3200" b="1" dirty="0">
                <a:latin typeface="+mj-lt"/>
              </a:rPr>
              <a:t> </a:t>
            </a:r>
            <a:r>
              <a:rPr lang="en-GB" altLang="tr-TR" sz="3200" b="1" dirty="0" err="1">
                <a:latin typeface="+mj-lt"/>
              </a:rPr>
              <a:t>istismar</a:t>
            </a:r>
            <a:endParaRPr lang="en-GB" altLang="tr-TR" sz="3200" b="1" dirty="0">
              <a:latin typeface="+mj-lt"/>
            </a:endParaRPr>
          </a:p>
          <a:p>
            <a:pPr>
              <a:spcBef>
                <a:spcPts val="975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350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 </a:t>
            </a:r>
            <a:r>
              <a:rPr lang="tr-TR" altLang="tr-TR" dirty="0" smtClean="0"/>
              <a:t>CİNSEL </a:t>
            </a:r>
            <a:r>
              <a:rPr lang="tr-TR" altLang="tr-TR" dirty="0"/>
              <a:t>İSTİSMAR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ts val="700"/>
              </a:spcBef>
              <a:buSz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200" b="1" i="1" noProof="1" smtClean="0">
                <a:solidFill>
                  <a:srgbClr val="CC0000"/>
                </a:solidFill>
                <a:latin typeface="Calibri"/>
              </a:rPr>
              <a:t> </a:t>
            </a:r>
            <a:r>
              <a:rPr lang="tr-TR" sz="3200" b="1" i="1" noProof="1">
                <a:solidFill>
                  <a:srgbClr val="FF0000"/>
                </a:solidFill>
                <a:latin typeface="Calibri"/>
              </a:rPr>
              <a:t>B</a:t>
            </a:r>
            <a:r>
              <a:rPr lang="en-GB" sz="3200" b="1" i="1" noProof="1">
                <a:solidFill>
                  <a:srgbClr val="FF0000"/>
                </a:solidFill>
                <a:latin typeface="Calibri"/>
              </a:rPr>
              <a:t>ir </a:t>
            </a:r>
            <a:r>
              <a:rPr lang="tr-TR" sz="3200" b="1" i="1" noProof="1">
                <a:solidFill>
                  <a:srgbClr val="FF0000"/>
                </a:solidFill>
                <a:latin typeface="Calibri"/>
              </a:rPr>
              <a:t>kişinin, ço</a:t>
            </a:r>
            <a:r>
              <a:rPr lang="en-GB" sz="3200" b="1" i="1" noProof="1">
                <a:solidFill>
                  <a:srgbClr val="FF0000"/>
                </a:solidFill>
                <a:latin typeface="Calibri"/>
              </a:rPr>
              <a:t>cuğ</a:t>
            </a:r>
            <a:r>
              <a:rPr lang="tr-TR" sz="3200" b="1" i="1" noProof="1">
                <a:solidFill>
                  <a:srgbClr val="FF0000"/>
                </a:solidFill>
                <a:latin typeface="Calibri"/>
              </a:rPr>
              <a:t>a yönelik  cinsel haz </a:t>
            </a:r>
            <a:r>
              <a:rPr lang="tr-TR" sz="3200" b="1" i="1" dirty="0" smtClean="0">
                <a:solidFill>
                  <a:srgbClr val="FF0000"/>
                </a:solidFill>
                <a:latin typeface="Calibri"/>
              </a:rPr>
              <a:t>duyma amacıyla</a:t>
            </a:r>
            <a:r>
              <a:rPr lang="tr-TR" sz="3200" b="1" i="1" dirty="0">
                <a:solidFill>
                  <a:srgbClr val="FF0000"/>
                </a:solidFill>
                <a:latin typeface="Calibri"/>
              </a:rPr>
              <a:t>;</a:t>
            </a:r>
          </a:p>
          <a:p>
            <a:pPr marL="342900" lvl="0" indent="-342900">
              <a:lnSpc>
                <a:spcPct val="100000"/>
              </a:lnSpc>
              <a:spcBef>
                <a:spcPts val="700"/>
              </a:spcBef>
              <a:buSz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Cinsel organlarına dokunması ve/veya dokundurtması </a:t>
            </a:r>
          </a:p>
          <a:p>
            <a:pPr marL="342900" lvl="0" indent="-342900">
              <a:lnSpc>
                <a:spcPct val="100000"/>
              </a:lnSpc>
              <a:spcBef>
                <a:spcPts val="700"/>
              </a:spcBef>
              <a:buSz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Irzına geçmesi</a:t>
            </a:r>
          </a:p>
          <a:p>
            <a:pPr marL="342900" lvl="0" indent="-342900">
              <a:lnSpc>
                <a:spcPct val="100000"/>
              </a:lnSpc>
              <a:spcBef>
                <a:spcPts val="700"/>
              </a:spcBef>
              <a:buSz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Teşhircilik yapması </a:t>
            </a:r>
            <a:endParaRPr lang="en-GB" sz="2400" i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650"/>
              </a:spcBef>
              <a:buSz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i="1" noProof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Cinsel uyarı ve doyum için kullanılması</a:t>
            </a:r>
            <a:r>
              <a:rPr lang="tr-TR" sz="2400" i="1" noProof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,</a:t>
            </a:r>
            <a:endParaRPr lang="en-GB" sz="2400" i="1" noProof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650"/>
              </a:spcBef>
              <a:buSz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i="1" noProof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Fuhuşa zorlanması</a:t>
            </a:r>
            <a:r>
              <a:rPr lang="tr-TR" sz="2400" i="1" noProof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,</a:t>
            </a:r>
            <a:endParaRPr lang="en-GB" sz="2400" i="1" noProof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650"/>
              </a:spcBef>
              <a:buSz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i="1" noProof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Pornografi gibi türlü suçlarda cinsel obje olarak kullanılması</a:t>
            </a:r>
            <a:endParaRPr lang="tr-TR" sz="2400" i="1" noProof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650"/>
              </a:spcBef>
              <a:buSz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sz="2400" i="1" noProof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Çocuğun yanında </a:t>
            </a:r>
            <a:r>
              <a:rPr lang="en-GB" sz="2400" i="1" noProof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Pornografi</a:t>
            </a:r>
            <a:r>
              <a:rPr lang="tr-TR" sz="2400" i="1" noProof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k görüntüler izlenmesi ve </a:t>
            </a:r>
            <a:r>
              <a:rPr lang="tr-TR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izletilmesi.</a:t>
            </a:r>
            <a:endParaRPr lang="en-GB" sz="3200" dirty="0">
              <a:solidFill>
                <a:prstClr val="black"/>
              </a:solidFill>
              <a:latin typeface="Calibri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663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tr-TR" alt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tr-TR" alt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tr-TR" alt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tr-TR" alt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tr-TR" altLang="tr-TR" sz="36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tr-TR" altLang="tr-TR" sz="36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tr-TR" alt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tr-TR" alt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tr-TR" altLang="tr-TR" sz="36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tr-TR" altLang="tr-TR" sz="36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tr-TR" alt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Cinsel </a:t>
            </a:r>
            <a:r>
              <a:rPr lang="tr-TR" altLang="tr-TR" sz="40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istismarcı kim olabilir?</a:t>
            </a:r>
            <a:r>
              <a:rPr lang="tr-TR" altLang="tr-TR" sz="36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tr-TR" altLang="tr-TR" sz="36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3200" b="1" dirty="0" smtClean="0"/>
              <a:t>Yetişkin bir erkek, </a:t>
            </a:r>
          </a:p>
          <a:p>
            <a:r>
              <a:rPr lang="tr-TR" altLang="tr-TR" sz="3200" b="1" dirty="0" smtClean="0"/>
              <a:t>Yetişkin bir kadın </a:t>
            </a:r>
          </a:p>
          <a:p>
            <a:r>
              <a:rPr lang="tr-TR" altLang="tr-TR" sz="3200" b="1" dirty="0" smtClean="0"/>
              <a:t>Yaşıtı</a:t>
            </a:r>
          </a:p>
          <a:p>
            <a:r>
              <a:rPr lang="tr-TR" altLang="tr-TR" sz="3200" b="1" dirty="0" smtClean="0"/>
              <a:t>Yaş olarak kendinden büyük çocuk</a:t>
            </a:r>
          </a:p>
          <a:p>
            <a:r>
              <a:rPr lang="tr-TR" altLang="tr-TR" sz="3200" b="1" dirty="0" smtClean="0"/>
              <a:t>Aileden biri de olabilir.</a:t>
            </a:r>
          </a:p>
          <a:p>
            <a:endParaRPr lang="tr-TR" alt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05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ÇİÇEKLER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556_TF03098890" id="{F470B908-3719-46C0-9EBD-8F0447365D78}" vid="{1F4DD07F-CC62-4DD5-A9A1-B8C50EAF93CF}"/>
    </a:ext>
  </a:extLst>
</a:theme>
</file>

<file path=ppt/theme/theme2.xml><?xml version="1.0" encoding="utf-8"?>
<a:theme xmlns:a="http://schemas.openxmlformats.org/drawingml/2006/main" name="Ofis Teması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Mavi üzerine mor çiçekler (geniş ekran)</Template>
  <TotalTime>656</TotalTime>
  <Words>1421</Words>
  <Application>Microsoft Office PowerPoint</Application>
  <PresentationFormat>Geniş ekran</PresentationFormat>
  <Paragraphs>254</Paragraphs>
  <Slides>36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5" baseType="lpstr">
      <vt:lpstr>Arial</vt:lpstr>
      <vt:lpstr>Calibri</vt:lpstr>
      <vt:lpstr>Cambria</vt:lpstr>
      <vt:lpstr>Century Schoolbook</vt:lpstr>
      <vt:lpstr>Comic Sans MS</vt:lpstr>
      <vt:lpstr>DejaVu Sans</vt:lpstr>
      <vt:lpstr>Times New Roman</vt:lpstr>
      <vt:lpstr>Wingdings</vt:lpstr>
      <vt:lpstr>ÇİÇEKLER 16X9</vt:lpstr>
      <vt:lpstr>Çocuk İhmali ve İstismarı</vt:lpstr>
      <vt:lpstr>ÇOCUK KİMDİR?</vt:lpstr>
      <vt:lpstr>   ÇOCUK İHMAL VE İSTİSMARI</vt:lpstr>
      <vt:lpstr>Çocuk İhmali nedir?</vt:lpstr>
      <vt:lpstr>İHMAL TÜRLERİ</vt:lpstr>
      <vt:lpstr>Çocuk istismarı nedir?</vt:lpstr>
      <vt:lpstr>İstismar çeşitleri nelerdir?</vt:lpstr>
      <vt:lpstr> CİNSEL İSTİSMAR</vt:lpstr>
      <vt:lpstr>     Cinsel istismarcı kim olabilir? </vt:lpstr>
      <vt:lpstr>TÜİK Verilerine Göre Türkiye’de 11 yaş altı Cinsel Suç Mağduru Çocukların Yıllara Dağılımı</vt:lpstr>
      <vt:lpstr>CİNSEL İSTİSMAR  MAĞDURLARININ  YAŞA GÖRE  DAĞILIMI </vt:lpstr>
      <vt:lpstr>PowerPoint Sunusu</vt:lpstr>
      <vt:lpstr>ÇOCUK İHMAL  VE  İSTİRMARINDA  ROL OYNAYAN  FAKTÖRLER </vt:lpstr>
      <vt:lpstr>AİLE YAPISI VE ÖZELLİKLERİ </vt:lpstr>
      <vt:lpstr>ÇOCUKLARIN  ÖZELLİKLERİ </vt:lpstr>
      <vt:lpstr>YAŞANILAN  ÇEVRENİN  ÖZELLİKLERİ </vt:lpstr>
      <vt:lpstr>İnternet  Ortamındaki  Riskler </vt:lpstr>
      <vt:lpstr>       CİNSEL İSTİSMARA  UĞRAYAN  ÇOCUKTAKİ  DAVRANIŞSAL  REAKSİYONLAR </vt:lpstr>
      <vt:lpstr>PowerPoint Sunusu</vt:lpstr>
      <vt:lpstr>                13-18 YAŞ</vt:lpstr>
      <vt:lpstr>PowerPoint Sunusu</vt:lpstr>
      <vt:lpstr>CİNSEL İSTİSMAR İLE İLGİLİ DOĞRU BİLİNEN YANLIŞLAR</vt:lpstr>
      <vt:lpstr>PowerPoint Sunusu</vt:lpstr>
      <vt:lpstr>PowerPoint Sunusu</vt:lpstr>
      <vt:lpstr>PowerPoint Sunusu</vt:lpstr>
      <vt:lpstr>PowerPoint Sunusu</vt:lpstr>
      <vt:lpstr>AİLELERİN ÇOCUKLARINI İSTİSMARDAN KORUMAK İÇİN YAPMASI GEREKENLER</vt:lpstr>
      <vt:lpstr>PowerPoint Sunusu</vt:lpstr>
      <vt:lpstr>ÇOCUKLAR İSTİSMAR EDİLDİKLERİNİ NEDEN SÖYLEMEZLER</vt:lpstr>
      <vt:lpstr>PowerPoint Sunusu</vt:lpstr>
      <vt:lpstr>ÇOCUKLAR İSTİSMAR EDİLDİKLERİNİ NE ZAMAN SÖYLERLER</vt:lpstr>
      <vt:lpstr>İstismara Dair İpucu Olabilecek Söylemler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 İhmali ve İstismarı</dc:title>
  <dc:creator>Lenovo</dc:creator>
  <cp:lastModifiedBy>Lenovo</cp:lastModifiedBy>
  <cp:revision>45</cp:revision>
  <dcterms:created xsi:type="dcterms:W3CDTF">2019-11-25T12:06:28Z</dcterms:created>
  <dcterms:modified xsi:type="dcterms:W3CDTF">2019-11-29T08:19:30Z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