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9" r:id="rId6"/>
    <p:sldId id="275" r:id="rId7"/>
    <p:sldId id="276" r:id="rId8"/>
    <p:sldId id="265" r:id="rId9"/>
    <p:sldId id="277" r:id="rId10"/>
    <p:sldId id="278" r:id="rId11"/>
    <p:sldId id="279" r:id="rId12"/>
    <p:sldId id="280" r:id="rId13"/>
    <p:sldId id="258" r:id="rId14"/>
    <p:sldId id="282" r:id="rId15"/>
    <p:sldId id="283" r:id="rId16"/>
    <p:sldId id="284" r:id="rId17"/>
    <p:sldId id="285" r:id="rId18"/>
    <p:sldId id="286" r:id="rId19"/>
    <p:sldId id="281" r:id="rId20"/>
    <p:sldId id="287" r:id="rId21"/>
    <p:sldId id="288" r:id="rId22"/>
    <p:sldId id="289" r:id="rId23"/>
    <p:sldId id="290" r:id="rId24"/>
    <p:sldId id="291" r:id="rId25"/>
    <p:sldId id="293" r:id="rId26"/>
    <p:sldId id="292" r:id="rId27"/>
    <p:sldId id="294" r:id="rId28"/>
    <p:sldId id="295" r:id="rId2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65" autoAdjust="0"/>
  </p:normalViewPr>
  <p:slideViewPr>
    <p:cSldViewPr>
      <p:cViewPr varScale="1">
        <p:scale>
          <a:sx n="86" d="100"/>
          <a:sy n="86" d="100"/>
        </p:scale>
        <p:origin x="39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AFB74-8F5E-4D65-93F0-22F58D65312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863C92-8112-4632-B530-8BB7DD3309AF}">
      <dgm:prSet phldrT="[Metin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r-TR" dirty="0"/>
        </a:p>
      </dgm:t>
    </dgm:pt>
    <dgm:pt modelId="{AD754467-439A-49E3-89DE-512C2EF28EA7}" type="parTrans" cxnId="{06CD8B4E-3C53-4992-AD7A-6781283CD712}">
      <dgm:prSet/>
      <dgm:spPr/>
      <dgm:t>
        <a:bodyPr/>
        <a:lstStyle/>
        <a:p>
          <a:endParaRPr lang="tr-TR"/>
        </a:p>
      </dgm:t>
    </dgm:pt>
    <dgm:pt modelId="{F3EC0C12-C872-4B73-945C-73E45EA4C0C0}" type="sibTrans" cxnId="{06CD8B4E-3C53-4992-AD7A-6781283CD712}">
      <dgm:prSet/>
      <dgm:spPr/>
      <dgm:t>
        <a:bodyPr/>
        <a:lstStyle/>
        <a:p>
          <a:endParaRPr lang="tr-TR"/>
        </a:p>
      </dgm:t>
    </dgm:pt>
    <dgm:pt modelId="{70F6659C-1681-4A01-A201-BABD23C4E074}">
      <dgm:prSet phldrT="[Metin]"/>
      <dgm:spPr/>
      <dgm:t>
        <a:bodyPr/>
        <a:lstStyle/>
        <a:p>
          <a:r>
            <a:rPr lang="tr-TR" altLang="tr-TR" dirty="0" smtClean="0">
              <a:solidFill>
                <a:srgbClr val="000000"/>
              </a:solidFill>
              <a:cs typeface="Times New Roman" panose="02020603050405020304" pitchFamily="18" charset="0"/>
            </a:rPr>
            <a:t>Yaşadığımız çevreyi özel </a:t>
          </a:r>
          <a:r>
            <a:rPr lang="tr-TR" altLang="tr-TR" dirty="0" err="1" smtClean="0">
              <a:solidFill>
                <a:srgbClr val="000000"/>
              </a:solidFill>
              <a:cs typeface="Times New Roman" panose="02020603050405020304" pitchFamily="18" charset="0"/>
            </a:rPr>
            <a:t>gereksinimli</a:t>
          </a:r>
          <a:r>
            <a:rPr lang="tr-TR" altLang="tr-TR" dirty="0" smtClean="0">
              <a:solidFill>
                <a:srgbClr val="000000"/>
              </a:solidFill>
              <a:cs typeface="Times New Roman" panose="02020603050405020304" pitchFamily="18" charset="0"/>
            </a:rPr>
            <a:t> bireylerin kullanabilecekleri hale getirmek.</a:t>
          </a:r>
          <a:endParaRPr lang="tr-TR" dirty="0"/>
        </a:p>
      </dgm:t>
    </dgm:pt>
    <dgm:pt modelId="{B3AD04B6-7C3D-49EB-8386-396C3A941ABA}" type="parTrans" cxnId="{2539854A-C68E-48D0-964B-F5D83788AB46}">
      <dgm:prSet/>
      <dgm:spPr/>
      <dgm:t>
        <a:bodyPr/>
        <a:lstStyle/>
        <a:p>
          <a:endParaRPr lang="tr-TR"/>
        </a:p>
      </dgm:t>
    </dgm:pt>
    <dgm:pt modelId="{D99EA372-60BB-41B5-BF60-395F2DBD4EB8}" type="sibTrans" cxnId="{2539854A-C68E-48D0-964B-F5D83788AB46}">
      <dgm:prSet/>
      <dgm:spPr/>
      <dgm:t>
        <a:bodyPr/>
        <a:lstStyle/>
        <a:p>
          <a:endParaRPr lang="tr-TR"/>
        </a:p>
      </dgm:t>
    </dgm:pt>
    <dgm:pt modelId="{DD13DAD9-ABE1-4D9B-AA5C-1CEDC49F03FD}">
      <dgm:prSet phldrT="[Metin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r-TR" dirty="0"/>
        </a:p>
      </dgm:t>
    </dgm:pt>
    <dgm:pt modelId="{680DB326-25FD-4F90-848D-7D6CCB3FFCAD}" type="sibTrans" cxnId="{6B71C7D2-749E-4B13-A419-ED1C2266F6AB}">
      <dgm:prSet/>
      <dgm:spPr/>
      <dgm:t>
        <a:bodyPr/>
        <a:lstStyle/>
        <a:p>
          <a:endParaRPr lang="tr-TR"/>
        </a:p>
      </dgm:t>
    </dgm:pt>
    <dgm:pt modelId="{B293484B-F735-4586-AE92-131C22A8AA68}" type="parTrans" cxnId="{6B71C7D2-749E-4B13-A419-ED1C2266F6AB}">
      <dgm:prSet/>
      <dgm:spPr/>
      <dgm:t>
        <a:bodyPr/>
        <a:lstStyle/>
        <a:p>
          <a:endParaRPr lang="tr-TR"/>
        </a:p>
      </dgm:t>
    </dgm:pt>
    <dgm:pt modelId="{71867749-029A-46B2-BC1C-6D12A4746F8B}" type="pres">
      <dgm:prSet presAssocID="{6CBAFB74-8F5E-4D65-93F0-22F58D6531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1BFE31-4575-43A2-A3AD-1FEA0F845533}" type="pres">
      <dgm:prSet presAssocID="{27863C92-8112-4632-B530-8BB7DD3309AF}" presName="composite" presStyleCnt="0"/>
      <dgm:spPr/>
    </dgm:pt>
    <dgm:pt modelId="{ACC63BDF-2392-405F-B31C-ECBF3613B476}" type="pres">
      <dgm:prSet presAssocID="{27863C92-8112-4632-B530-8BB7DD3309AF}" presName="parentText" presStyleLbl="alignNode1" presStyleIdx="0" presStyleCnt="2" custLinFactNeighborX="-4045" custLinFactNeighborY="109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435023-C4E0-4162-950E-F32126F0C57A}" type="pres">
      <dgm:prSet presAssocID="{27863C92-8112-4632-B530-8BB7DD3309AF}" presName="descendantText" presStyleLbl="alignAcc1" presStyleIdx="0" presStyleCnt="2" custLinFactNeighborX="0" custLinFactNeighborY="19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558120-E67A-44CF-9B25-8489DC0746A6}" type="pres">
      <dgm:prSet presAssocID="{F3EC0C12-C872-4B73-945C-73E45EA4C0C0}" presName="sp" presStyleCnt="0"/>
      <dgm:spPr/>
    </dgm:pt>
    <dgm:pt modelId="{8FDE0F20-C994-4881-B6DE-939BAA0546AD}" type="pres">
      <dgm:prSet presAssocID="{DD13DAD9-ABE1-4D9B-AA5C-1CEDC49F03FD}" presName="composite" presStyleCnt="0"/>
      <dgm:spPr/>
    </dgm:pt>
    <dgm:pt modelId="{B0585C3B-BA2A-485E-A4B4-8D511EB43284}" type="pres">
      <dgm:prSet presAssocID="{DD13DAD9-ABE1-4D9B-AA5C-1CEDC49F03F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1975B7-6CE3-4B8A-9E52-CD5D1E528F16}" type="pres">
      <dgm:prSet presAssocID="{DD13DAD9-ABE1-4D9B-AA5C-1CEDC49F03FD}" presName="descendantText" presStyleLbl="alignAcc1" presStyleIdx="1" presStyleCnt="2" custLinFactNeighborX="2039" custLinFactNeighborY="2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71C7D2-749E-4B13-A419-ED1C2266F6AB}" srcId="{6CBAFB74-8F5E-4D65-93F0-22F58D653129}" destId="{DD13DAD9-ABE1-4D9B-AA5C-1CEDC49F03FD}" srcOrd="1" destOrd="0" parTransId="{B293484B-F735-4586-AE92-131C22A8AA68}" sibTransId="{680DB326-25FD-4F90-848D-7D6CCB3FFCAD}"/>
    <dgm:cxn modelId="{F8EDA525-8BA8-48AD-8278-0BB7AC354222}" type="presOf" srcId="{6CBAFB74-8F5E-4D65-93F0-22F58D653129}" destId="{71867749-029A-46B2-BC1C-6D12A4746F8B}" srcOrd="0" destOrd="0" presId="urn:microsoft.com/office/officeart/2005/8/layout/chevron2"/>
    <dgm:cxn modelId="{2539854A-C68E-48D0-964B-F5D83788AB46}" srcId="{DD13DAD9-ABE1-4D9B-AA5C-1CEDC49F03FD}" destId="{70F6659C-1681-4A01-A201-BABD23C4E074}" srcOrd="0" destOrd="0" parTransId="{B3AD04B6-7C3D-49EB-8386-396C3A941ABA}" sibTransId="{D99EA372-60BB-41B5-BF60-395F2DBD4EB8}"/>
    <dgm:cxn modelId="{06CD8B4E-3C53-4992-AD7A-6781283CD712}" srcId="{6CBAFB74-8F5E-4D65-93F0-22F58D653129}" destId="{27863C92-8112-4632-B530-8BB7DD3309AF}" srcOrd="0" destOrd="0" parTransId="{AD754467-439A-49E3-89DE-512C2EF28EA7}" sibTransId="{F3EC0C12-C872-4B73-945C-73E45EA4C0C0}"/>
    <dgm:cxn modelId="{BE92394B-C13C-48B5-BD63-FCE846273FC2}" type="presOf" srcId="{DD13DAD9-ABE1-4D9B-AA5C-1CEDC49F03FD}" destId="{B0585C3B-BA2A-485E-A4B4-8D511EB43284}" srcOrd="0" destOrd="0" presId="urn:microsoft.com/office/officeart/2005/8/layout/chevron2"/>
    <dgm:cxn modelId="{32559894-740E-432D-8ADF-6ACB3C307B5C}" type="presOf" srcId="{70F6659C-1681-4A01-A201-BABD23C4E074}" destId="{D51975B7-6CE3-4B8A-9E52-CD5D1E528F16}" srcOrd="0" destOrd="0" presId="urn:microsoft.com/office/officeart/2005/8/layout/chevron2"/>
    <dgm:cxn modelId="{BEFF24B7-D4F9-4E40-B8C4-0DFB374CCE04}" type="presOf" srcId="{27863C92-8112-4632-B530-8BB7DD3309AF}" destId="{ACC63BDF-2392-405F-B31C-ECBF3613B476}" srcOrd="0" destOrd="0" presId="urn:microsoft.com/office/officeart/2005/8/layout/chevron2"/>
    <dgm:cxn modelId="{E263BC77-20F7-46DF-AE2C-1CDF36FA37B4}" type="presParOf" srcId="{71867749-029A-46B2-BC1C-6D12A4746F8B}" destId="{7D1BFE31-4575-43A2-A3AD-1FEA0F845533}" srcOrd="0" destOrd="0" presId="urn:microsoft.com/office/officeart/2005/8/layout/chevron2"/>
    <dgm:cxn modelId="{CD68491F-5863-40BC-B169-08558607EA20}" type="presParOf" srcId="{7D1BFE31-4575-43A2-A3AD-1FEA0F845533}" destId="{ACC63BDF-2392-405F-B31C-ECBF3613B476}" srcOrd="0" destOrd="0" presId="urn:microsoft.com/office/officeart/2005/8/layout/chevron2"/>
    <dgm:cxn modelId="{40CFCEAD-2CDA-43D2-B15B-A8453FABAAC5}" type="presParOf" srcId="{7D1BFE31-4575-43A2-A3AD-1FEA0F845533}" destId="{0A435023-C4E0-4162-950E-F32126F0C57A}" srcOrd="1" destOrd="0" presId="urn:microsoft.com/office/officeart/2005/8/layout/chevron2"/>
    <dgm:cxn modelId="{2C478902-FE76-4286-A137-AB1B802172C5}" type="presParOf" srcId="{71867749-029A-46B2-BC1C-6D12A4746F8B}" destId="{9F558120-E67A-44CF-9B25-8489DC0746A6}" srcOrd="1" destOrd="0" presId="urn:microsoft.com/office/officeart/2005/8/layout/chevron2"/>
    <dgm:cxn modelId="{1B407A2C-B8BF-4158-9984-5999F9E33700}" type="presParOf" srcId="{71867749-029A-46B2-BC1C-6D12A4746F8B}" destId="{8FDE0F20-C994-4881-B6DE-939BAA0546AD}" srcOrd="2" destOrd="0" presId="urn:microsoft.com/office/officeart/2005/8/layout/chevron2"/>
    <dgm:cxn modelId="{DFCA67CC-4795-49E7-9E3F-4F3ED7F39427}" type="presParOf" srcId="{8FDE0F20-C994-4881-B6DE-939BAA0546AD}" destId="{B0585C3B-BA2A-485E-A4B4-8D511EB43284}" srcOrd="0" destOrd="0" presId="urn:microsoft.com/office/officeart/2005/8/layout/chevron2"/>
    <dgm:cxn modelId="{FB243C27-E76D-486E-9AB8-0D0B2E4E7C54}" type="presParOf" srcId="{8FDE0F20-C994-4881-B6DE-939BAA0546AD}" destId="{D51975B7-6CE3-4B8A-9E52-CD5D1E528F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8.11.2019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99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8.11.2019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__Empati__%20Engelli%20Filmi_%20-%20K&#305;sa%20Film.avi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31;ocu&#287;u%20otizm%20tan&#305;s&#305;%20alm&#305;&#351;%20aile%20anlat&#305;yor.D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 altLang="tr-TR" b="1" dirty="0"/>
              <a:t>ÖZEL GEREKSİNİMLİ BİREYLER VE ÖZEL EĞİTİM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735360"/>
          </a:xfrm>
        </p:spPr>
        <p:txBody>
          <a:bodyPr rtlCol="0">
            <a:normAutofit fontScale="90000"/>
          </a:bodyPr>
          <a:lstStyle/>
          <a:p>
            <a:r>
              <a:rPr lang="tr-TR" altLang="tr-TR" b="1" u="sng" dirty="0">
                <a:cs typeface="Times New Roman" panose="02020603050405020304" pitchFamily="18" charset="0"/>
              </a:rPr>
              <a:t>NORMAL ÇOCUK </a:t>
            </a:r>
            <a:r>
              <a:rPr lang="tr-TR" altLang="tr-TR" b="1" u="sng" dirty="0" smtClean="0">
                <a:cs typeface="Times New Roman" panose="02020603050405020304" pitchFamily="18" charset="0"/>
              </a:rPr>
              <a:t>GELİŞİMİ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1556792"/>
            <a:ext cx="5839544" cy="1566664"/>
          </a:xfrm>
        </p:spPr>
        <p:txBody>
          <a:bodyPr rtlCol="0">
            <a:noAutofit/>
          </a:bodyPr>
          <a:lstStyle/>
          <a:p>
            <a:pPr marL="533400" indent="-533400" algn="just"/>
            <a:r>
              <a:rPr lang="tr-TR" altLang="tr-TR" sz="2800" b="1" dirty="0">
                <a:cs typeface="Times New Roman" panose="02020603050405020304" pitchFamily="18" charset="0"/>
              </a:rPr>
              <a:t>Hareket Gelişimi:</a:t>
            </a:r>
            <a:endParaRPr lang="tr-TR" altLang="tr-TR" sz="2800" dirty="0">
              <a:cs typeface="Times New Roman" panose="02020603050405020304" pitchFamily="18" charset="0"/>
            </a:endParaRP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3.ayın sonunda tutma hareketi</a:t>
            </a: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6.ayın sonunda iki eliyle nesne tutma</a:t>
            </a: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12.ayın sonunda nesne bırakma </a:t>
            </a: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15.ayda iki kule ile nesne yapma</a:t>
            </a: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2.yaşta 6 küple kule yapma, nesne atma*</a:t>
            </a:r>
          </a:p>
          <a:p>
            <a:pPr marL="533400" indent="-533400" algn="just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3.yaşta bocukları tele dizme</a:t>
            </a:r>
          </a:p>
          <a:p>
            <a:pPr marL="533400" indent="-533400"/>
            <a:r>
              <a:rPr lang="tr-TR" altLang="tr-TR" dirty="0"/>
              <a:t>	</a:t>
            </a:r>
            <a:r>
              <a:rPr lang="tr-TR" altLang="tr-TR" dirty="0">
                <a:cs typeface="Times New Roman" panose="02020603050405020304" pitchFamily="18" charset="0"/>
              </a:rPr>
              <a:t>4.yaşta kalemle +,V çizer, insan resmi çizer, makas kullanır.</a:t>
            </a:r>
            <a:r>
              <a:rPr lang="tr-TR" altLang="tr-TR" dirty="0"/>
              <a:t> </a:t>
            </a:r>
          </a:p>
          <a:p>
            <a:pPr marL="609600" indent="-609600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735360"/>
          </a:xfrm>
        </p:spPr>
        <p:txBody>
          <a:bodyPr/>
          <a:lstStyle/>
          <a:p>
            <a:r>
              <a:rPr lang="tr-TR" altLang="tr-TR" b="1" dirty="0">
                <a:cs typeface="Times New Roman" panose="02020603050405020304" pitchFamily="18" charset="0"/>
              </a:rPr>
              <a:t>Bilişsel Gelişim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75720" y="1844824"/>
            <a:ext cx="5184576" cy="648072"/>
          </a:xfrm>
        </p:spPr>
        <p:txBody>
          <a:bodyPr>
            <a:normAutofit fontScale="25000" lnSpcReduction="20000"/>
          </a:bodyPr>
          <a:lstStyle/>
          <a:p>
            <a:pPr lvl="1"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3.ayda 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bir nesneyi sağdan-sola ,</a:t>
            </a:r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soldan 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sağa takip eder.</a:t>
            </a: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6.ayda 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bakışlarının bir nesneden diğerini </a:t>
            </a:r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yöneltir.</a:t>
            </a: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12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. ayda saklanmış bir oyuncağı bulur.</a:t>
            </a: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2 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yaşta eşleme yapar</a:t>
            </a: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3 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yaşta karışık yap bozları yapar.</a:t>
            </a: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4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. yaşta renkleri bilir. </a:t>
            </a:r>
            <a:endParaRPr lang="tr-TR" altLang="tr-TR" sz="96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altLang="tr-TR" sz="9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5</a:t>
            </a:r>
            <a:r>
              <a:rPr lang="tr-TR" altLang="tr-TR" sz="9600" dirty="0">
                <a:solidFill>
                  <a:schemeClr val="tx2"/>
                </a:solidFill>
                <a:cs typeface="Times New Roman" panose="02020603050405020304" pitchFamily="18" charset="0"/>
              </a:rPr>
              <a:t>. yaşta insan vücuda çizer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9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167408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 gelişimi</a:t>
            </a:r>
            <a:b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70362" y="1340768"/>
            <a:ext cx="5486400" cy="9144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tr-TR" altLang="tr-TR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3. ayda ağlama dışında ses çıkarır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6. ayda ünlü ve ünsüzleri bir araya getirir. </a:t>
            </a:r>
            <a:r>
              <a:rPr lang="tr-TR" altLang="tr-TR" sz="9600" dirty="0" err="1">
                <a:cs typeface="Times New Roman" panose="02020603050405020304" pitchFamily="18" charset="0"/>
              </a:rPr>
              <a:t>Ba</a:t>
            </a:r>
            <a:r>
              <a:rPr lang="tr-TR" altLang="tr-TR" sz="9600" dirty="0">
                <a:cs typeface="Times New Roman" panose="02020603050405020304" pitchFamily="18" charset="0"/>
              </a:rPr>
              <a:t>, da.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9. ayda iki heceden oluşan sesler üretir.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12. ayda yüz hareketlerini taklit eder.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15. ayda sözcükleri taklit eder. 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18. 4-6 sözcüğü iyi kullanır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2 yaşında 25 sözcük söyler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3 yaşında dilbilgisi kurallarını öğrenmeye başlar. ( Çoğullar, takılar </a:t>
            </a:r>
            <a:r>
              <a:rPr lang="tr-TR" altLang="tr-TR" sz="9600" dirty="0" err="1">
                <a:cs typeface="Times New Roman" panose="02020603050405020304" pitchFamily="18" charset="0"/>
              </a:rPr>
              <a:t>v.b</a:t>
            </a:r>
            <a:r>
              <a:rPr lang="tr-TR" altLang="tr-TR" sz="9600" dirty="0"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tr-TR" altLang="tr-TR" sz="9600" dirty="0"/>
              <a:t>	</a:t>
            </a:r>
            <a:r>
              <a:rPr lang="tr-TR" altLang="tr-TR" sz="9600" dirty="0">
                <a:cs typeface="Times New Roman" panose="02020603050405020304" pitchFamily="18" charset="0"/>
              </a:rPr>
              <a:t>4 yaşında soru sorar, altı sözcüklü bir cümleyi tekrarlar.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90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7688" y="533400"/>
            <a:ext cx="7380312" cy="663352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cs typeface="Times New Roman" panose="02020603050405020304" pitchFamily="18" charset="0"/>
              </a:rPr>
              <a:t>Sosyal Gelişim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1340768"/>
            <a:ext cx="5486400" cy="914400"/>
          </a:xfrm>
        </p:spPr>
        <p:txBody>
          <a:bodyPr>
            <a:noAutofit/>
          </a:bodyPr>
          <a:lstStyle/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      6.ayda  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başı bir örtüyle kapatıldığında güler.</a:t>
            </a:r>
            <a:endParaRPr lang="tr-TR" altLang="tr-TR" dirty="0">
              <a:solidFill>
                <a:schemeClr val="tx2"/>
              </a:solidFill>
            </a:endParaRPr>
          </a:p>
          <a:p>
            <a:pPr algn="just"/>
            <a:r>
              <a:rPr lang="tr-TR" altLang="tr-TR" dirty="0">
                <a:solidFill>
                  <a:schemeClr val="tx2"/>
                </a:solidFill>
              </a:rPr>
              <a:t>	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9.ayda yabancılara tepki gösterir</a:t>
            </a:r>
            <a:endParaRPr lang="tr-TR" altLang="tr-TR" dirty="0">
              <a:solidFill>
                <a:schemeClr val="tx2"/>
              </a:solidFill>
            </a:endParaRPr>
          </a:p>
          <a:p>
            <a:pPr algn="just"/>
            <a:r>
              <a:rPr lang="tr-TR" altLang="tr-TR" dirty="0">
                <a:solidFill>
                  <a:schemeClr val="tx2"/>
                </a:solidFill>
              </a:rPr>
              <a:t>	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12. ayda karşıdakine top atar</a:t>
            </a:r>
          </a:p>
          <a:p>
            <a:pPr algn="just"/>
            <a:r>
              <a:rPr lang="tr-TR" altLang="tr-TR" dirty="0">
                <a:solidFill>
                  <a:schemeClr val="tx2"/>
                </a:solidFill>
              </a:rPr>
              <a:t>	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2. yaşta yaşıtlarıyla etkileşimde bulunur.</a:t>
            </a:r>
          </a:p>
          <a:p>
            <a:pPr algn="just"/>
            <a:r>
              <a:rPr lang="tr-TR" altLang="tr-TR" dirty="0">
                <a:solidFill>
                  <a:schemeClr val="tx2"/>
                </a:solidFill>
              </a:rPr>
              <a:t>	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3. yaşta grup içinde 10 dk. ile dikkatini yöneltir.</a:t>
            </a:r>
          </a:p>
          <a:p>
            <a:r>
              <a:rPr lang="tr-TR" altLang="tr-TR" dirty="0">
                <a:solidFill>
                  <a:schemeClr val="tx2"/>
                </a:solidFill>
              </a:rPr>
              <a:t>	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4. yaşta başka çocuklarla sıra alarak oynar</a:t>
            </a:r>
            <a:r>
              <a:rPr lang="tr-TR" altLang="tr-TR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9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807368"/>
          </a:xfrm>
        </p:spPr>
        <p:txBody>
          <a:bodyPr/>
          <a:lstStyle/>
          <a:p>
            <a:r>
              <a:rPr lang="tr-TR" altLang="tr-TR" b="1" dirty="0">
                <a:cs typeface="Times New Roman" panose="02020603050405020304" pitchFamily="18" charset="0"/>
              </a:rPr>
              <a:t>Öz Bakım Gelişimi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215680" y="1628800"/>
            <a:ext cx="5486400" cy="914400"/>
          </a:xfrm>
        </p:spPr>
        <p:txBody>
          <a:bodyPr>
            <a:noAutofit/>
          </a:bodyPr>
          <a:lstStyle/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9.ayda 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yardımla bardaktan su </a:t>
            </a:r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içer</a:t>
            </a:r>
          </a:p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15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. ayda çorap ve şapkasını çıkarır</a:t>
            </a:r>
          </a:p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 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yaşında dökmeden kaşıkla yemek yer</a:t>
            </a:r>
            <a:endParaRPr lang="tr-TR" altLang="tr-TR" dirty="0">
              <a:solidFill>
                <a:schemeClr val="tx2"/>
              </a:solidFill>
            </a:endParaRPr>
          </a:p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 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yaşında çatal kullanarak yemek yer, fermuar açar</a:t>
            </a:r>
          </a:p>
          <a:p>
            <a:pPr algn="just"/>
            <a:r>
              <a:rPr lang="tr-TR" altLang="tr-T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4 </a:t>
            </a:r>
            <a:r>
              <a:rPr lang="tr-TR" altLang="tr-TR" dirty="0">
                <a:solidFill>
                  <a:schemeClr val="tx2"/>
                </a:solidFill>
                <a:cs typeface="Times New Roman" panose="02020603050405020304" pitchFamily="18" charset="0"/>
              </a:rPr>
              <a:t>yaşında bardağına su doldurur, tuvaletini yapar, dişlerini fırçalar.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dirty="0" smtClean="0">
                <a:cs typeface="Times New Roman" panose="02020603050405020304" pitchFamily="18" charset="0"/>
              </a:rPr>
              <a:t>İŞLEVSELLİK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2400" dirty="0" smtClean="0">
                <a:cs typeface="Times New Roman" panose="02020603050405020304" pitchFamily="18" charset="0"/>
              </a:rPr>
              <a:t>Öğretilecek </a:t>
            </a:r>
            <a:r>
              <a:rPr lang="tr-TR" altLang="tr-TR" sz="2400" dirty="0">
                <a:cs typeface="Times New Roman" panose="02020603050405020304" pitchFamily="18" charset="0"/>
              </a:rPr>
              <a:t>bilgi ve becerilerin günlük yaşamda, evde, toplumda ve çevrede kullanılabilir ve işe yarar olmasıdır. İşlevsel becerilerin </a:t>
            </a:r>
            <a:r>
              <a:rPr lang="tr-TR" altLang="tr-TR" sz="2400" dirty="0" err="1">
                <a:cs typeface="Times New Roman" panose="02020603050405020304" pitchFamily="18" charset="0"/>
              </a:rPr>
              <a:t>genellenmesi</a:t>
            </a:r>
            <a:r>
              <a:rPr lang="tr-TR" altLang="tr-TR" sz="2400" dirty="0">
                <a:cs typeface="Times New Roman" panose="02020603050405020304" pitchFamily="18" charset="0"/>
              </a:rPr>
              <a:t> daha kolay olacaktır</a:t>
            </a:r>
            <a:r>
              <a:rPr lang="tr-TR" altLang="tr-TR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dirty="0" smtClean="0"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tr-TR" altLang="tr-TR" sz="2400" b="1" i="1" dirty="0" smtClean="0">
                <a:cs typeface="Times New Roman" panose="02020603050405020304" pitchFamily="18" charset="0"/>
              </a:rPr>
              <a:t>BİREYE BAĞIMSIZ YAŞAM BECERİLERİNİ KAZANDIRMAK</a:t>
            </a:r>
            <a:endParaRPr lang="tr-TR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cs typeface="Times New Roman" panose="02020603050405020304" pitchFamily="18" charset="0"/>
              </a:rPr>
              <a:t> </a:t>
            </a:r>
            <a:r>
              <a:rPr lang="tr-TR" altLang="tr-TR" dirty="0"/>
              <a:t>Hem genel eğitimin hem de özel eğitimin amacı bireyi bağımsız kılabilmektir.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7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7448" y="1052736"/>
            <a:ext cx="9144000" cy="3474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altLang="tr-TR" sz="3200" dirty="0">
                <a:solidFill>
                  <a:srgbClr val="FF0000"/>
                </a:solidFill>
              </a:rPr>
              <a:t>Özel Eğitim Nerede Uygulanır</a:t>
            </a:r>
            <a:r>
              <a:rPr lang="tr-TR" altLang="tr-TR" sz="3200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tr-TR" altLang="tr-TR" sz="3200" dirty="0" smtClean="0">
                <a:solidFill>
                  <a:srgbClr val="FF0000"/>
                </a:solidFill>
              </a:rPr>
              <a:t>-</a:t>
            </a:r>
            <a:r>
              <a:rPr lang="tr-TR" altLang="tr-TR" sz="3200" dirty="0">
                <a:solidFill>
                  <a:srgbClr val="FF0000"/>
                </a:solidFill>
              </a:rPr>
              <a:t>Eğitim Ortamları- 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endParaRPr lang="tr-TR" altLang="tr-TR" sz="2400" dirty="0"/>
          </a:p>
          <a:p>
            <a:r>
              <a:rPr lang="tr-TR" altLang="tr-TR" sz="2400" dirty="0" smtClean="0"/>
              <a:t>Gelişmiş </a:t>
            </a:r>
            <a:r>
              <a:rPr lang="tr-TR" altLang="tr-TR" sz="2400" dirty="0"/>
              <a:t>ülkelerde özel </a:t>
            </a:r>
            <a:r>
              <a:rPr lang="tr-TR" altLang="tr-TR" sz="2400" dirty="0" err="1"/>
              <a:t>gereksinimli</a:t>
            </a:r>
            <a:r>
              <a:rPr lang="tr-TR" altLang="tr-TR" sz="2400" dirty="0"/>
              <a:t> çocukların büyük bir </a:t>
            </a:r>
            <a:r>
              <a:rPr lang="tr-TR" altLang="tr-TR" sz="2400" dirty="0" smtClean="0"/>
              <a:t>kısmı  </a:t>
            </a:r>
            <a:r>
              <a:rPr lang="tr-TR" altLang="tr-TR" sz="2400" dirty="0"/>
              <a:t>okullarda akranlarıyla birlikte </a:t>
            </a:r>
            <a:r>
              <a:rPr lang="tr-TR" altLang="tr-TR" sz="2400" dirty="0">
                <a:solidFill>
                  <a:srgbClr val="6600FF"/>
                </a:solidFill>
              </a:rPr>
              <a:t>en az kısıtlayıcı kaynaştırma</a:t>
            </a:r>
            <a:r>
              <a:rPr lang="tr-TR" altLang="tr-TR" sz="2400" dirty="0"/>
              <a:t> ortamlarında öğretim görmektedir. </a:t>
            </a:r>
          </a:p>
          <a:p>
            <a:r>
              <a:rPr lang="tr-TR" altLang="tr-TR" sz="2400" dirty="0"/>
              <a:t>Ülkemizde ise ağırlıklı olarak sadece hafif düzeyde  yetersizliği olan çocuklar akranları ile birlikte eğitim görmektedir. </a:t>
            </a:r>
          </a:p>
          <a:p>
            <a:pPr marL="0" indent="0">
              <a:buNone/>
            </a:pP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1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altLang="tr-TR" dirty="0" smtClean="0"/>
          </a:p>
          <a:p>
            <a:pPr algn="ctr">
              <a:buNone/>
            </a:pPr>
            <a:r>
              <a:rPr lang="tr-TR" altLang="tr-TR" sz="2400" dirty="0" smtClean="0">
                <a:solidFill>
                  <a:srgbClr val="FF0000"/>
                </a:solidFill>
              </a:rPr>
              <a:t>Normal </a:t>
            </a:r>
            <a:r>
              <a:rPr lang="tr-TR" altLang="tr-TR" sz="2400" dirty="0">
                <a:solidFill>
                  <a:srgbClr val="FF0000"/>
                </a:solidFill>
              </a:rPr>
              <a:t>Sınıf </a:t>
            </a:r>
          </a:p>
          <a:p>
            <a:pPr lvl="1"/>
            <a:r>
              <a:rPr lang="tr-TR" altLang="tr-TR" sz="2400" dirty="0">
                <a:solidFill>
                  <a:schemeClr val="tx2"/>
                </a:solidFill>
              </a:rPr>
              <a:t>Öğrenciler eğitimlerinin çoğunu normal sınıflarda alırlar.</a:t>
            </a:r>
          </a:p>
          <a:p>
            <a:pPr lvl="1"/>
            <a:r>
              <a:rPr lang="tr-TR" altLang="tr-TR" sz="2400" dirty="0">
                <a:solidFill>
                  <a:schemeClr val="tx2"/>
                </a:solidFill>
              </a:rPr>
              <a:t>Ancak zamanlarının % 21’ini destek özel hizmeti alarak geçirirler.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4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sz="3600" dirty="0" smtClean="0">
                <a:solidFill>
                  <a:srgbClr val="FF0000"/>
                </a:solidFill>
              </a:rPr>
              <a:t/>
            </a:r>
            <a:br>
              <a:rPr lang="tr-TR" altLang="tr-TR" sz="3600" dirty="0" smtClean="0">
                <a:solidFill>
                  <a:srgbClr val="FF0000"/>
                </a:solidFill>
              </a:rPr>
            </a:br>
            <a:r>
              <a:rPr lang="tr-TR" altLang="tr-TR" sz="3600" dirty="0" smtClean="0">
                <a:solidFill>
                  <a:srgbClr val="FF0000"/>
                </a:solidFill>
              </a:rPr>
              <a:t>Ayrı </a:t>
            </a:r>
            <a:r>
              <a:rPr lang="tr-TR" altLang="tr-TR" sz="3600" dirty="0">
                <a:solidFill>
                  <a:srgbClr val="FF0000"/>
                </a:solidFill>
              </a:rPr>
              <a:t>Sınıf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z="2400" dirty="0" smtClean="0"/>
              <a:t>Öğrenciler </a:t>
            </a:r>
            <a:r>
              <a:rPr lang="tr-TR" altLang="tr-TR" sz="2400" dirty="0"/>
              <a:t>okuldaki zamanlarının %60’ından fazlasını kendileri için düzenlenmiş sınıflarda geçirirler. </a:t>
            </a:r>
          </a:p>
          <a:p>
            <a:pPr lvl="1"/>
            <a:r>
              <a:rPr lang="tr-TR" altLang="tr-TR" sz="2400" dirty="0"/>
              <a:t>Öğrenciler boş zamanlarda normal sınıflarda ki arkadaşları ile kaynaşırlar.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3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dirty="0" smtClean="0">
                <a:solidFill>
                  <a:srgbClr val="FF0000"/>
                </a:solidFill>
              </a:rPr>
              <a:t/>
            </a:r>
            <a:br>
              <a:rPr lang="tr-TR" altLang="tr-TR" dirty="0" smtClean="0">
                <a:solidFill>
                  <a:srgbClr val="FF0000"/>
                </a:solidFill>
              </a:rPr>
            </a:br>
            <a:r>
              <a:rPr lang="tr-TR" altLang="tr-TR" dirty="0" smtClean="0">
                <a:solidFill>
                  <a:srgbClr val="FF0000"/>
                </a:solidFill>
              </a:rPr>
              <a:t>Ayrı </a:t>
            </a:r>
            <a:r>
              <a:rPr lang="tr-TR" altLang="tr-TR" dirty="0">
                <a:solidFill>
                  <a:srgbClr val="FF0000"/>
                </a:solidFill>
              </a:rPr>
              <a:t>Okul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z="2400" dirty="0" smtClean="0"/>
              <a:t>Öğrenciler </a:t>
            </a:r>
            <a:r>
              <a:rPr lang="tr-TR" altLang="tr-TR" sz="2400" dirty="0"/>
              <a:t>okuldaki zamanlarının tamamını özel </a:t>
            </a:r>
            <a:r>
              <a:rPr lang="tr-TR" altLang="tr-TR" sz="2400" dirty="0" err="1"/>
              <a:t>gereksinimli</a:t>
            </a:r>
            <a:r>
              <a:rPr lang="tr-TR" altLang="tr-TR" sz="2400" dirty="0"/>
              <a:t> çocuklarla birlikte geçirirler. </a:t>
            </a:r>
          </a:p>
          <a:p>
            <a:pPr lvl="1"/>
            <a:r>
              <a:rPr lang="tr-TR" altLang="tr-TR" sz="2400" dirty="0"/>
              <a:t>Özel eğitim ve destek hizmet alırlar.</a:t>
            </a:r>
          </a:p>
          <a:p>
            <a:pPr lvl="1"/>
            <a:r>
              <a:rPr lang="tr-TR" altLang="tr-TR" sz="2400" dirty="0"/>
              <a:t>Akranları ile ancak okul dışında birlikte olabilirler.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tr-TR" altLang="tr-TR" b="1" dirty="0"/>
              <a:t>ÖZEL EĞİTİM NEDİR?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tr-TR" altLang="tr-TR" dirty="0" smtClean="0">
              <a:cs typeface="Times New Roman" panose="02020603050405020304" pitchFamily="18" charset="0"/>
            </a:endParaRPr>
          </a:p>
          <a:p>
            <a:endParaRPr lang="tr-TR" altLang="tr-TR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altLang="tr-TR" dirty="0" smtClean="0">
                <a:cs typeface="Times New Roman" panose="02020603050405020304" pitchFamily="18" charset="0"/>
              </a:rPr>
              <a:t>  </a:t>
            </a:r>
            <a:r>
              <a:rPr lang="tr-TR" altLang="tr-TR" sz="2400" dirty="0" smtClean="0">
                <a:cs typeface="Times New Roman" panose="02020603050405020304" pitchFamily="18" charset="0"/>
              </a:rPr>
              <a:t>Ortalama </a:t>
            </a:r>
            <a:r>
              <a:rPr lang="tr-TR" altLang="tr-TR" sz="2400" dirty="0">
                <a:cs typeface="Times New Roman" panose="02020603050405020304" pitchFamily="18" charset="0"/>
              </a:rPr>
              <a:t>öğrenci özelliklerinden önemli ölçüde farklılaşan öğrencilere sağlanan, </a:t>
            </a:r>
            <a:r>
              <a:rPr lang="tr-TR" altLang="tr-TR" sz="2400" b="1" dirty="0">
                <a:cs typeface="Times New Roman" panose="02020603050405020304" pitchFamily="18" charset="0"/>
              </a:rPr>
              <a:t>bireysel olarak planlanmış</a:t>
            </a:r>
            <a:r>
              <a:rPr lang="tr-TR" altLang="tr-TR" sz="2400" dirty="0">
                <a:cs typeface="Times New Roman" panose="02020603050405020304" pitchFamily="18" charset="0"/>
              </a:rPr>
              <a:t> ve </a:t>
            </a:r>
            <a:r>
              <a:rPr lang="tr-TR" altLang="tr-TR" sz="2400" b="1" dirty="0">
                <a:cs typeface="Times New Roman" panose="02020603050405020304" pitchFamily="18" charset="0"/>
              </a:rPr>
              <a:t>bireyin bağımsız yaşama olasılığını en üst düzeye çıkarmayı hedefleyen</a:t>
            </a:r>
            <a:r>
              <a:rPr lang="tr-TR" altLang="tr-TR" sz="2400" dirty="0">
                <a:cs typeface="Times New Roman" panose="02020603050405020304" pitchFamily="18" charset="0"/>
              </a:rPr>
              <a:t> eğitim hizmetlerinin bütünüdür.</a:t>
            </a:r>
            <a:endParaRPr lang="tr-TR" altLang="tr-TR" sz="2400" dirty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     Yatılı </a:t>
            </a:r>
            <a:r>
              <a:rPr lang="tr-TR" altLang="tr-TR" dirty="0">
                <a:solidFill>
                  <a:srgbClr val="FF0000"/>
                </a:solidFill>
              </a:rPr>
              <a:t>Okul</a:t>
            </a:r>
          </a:p>
          <a:p>
            <a:pPr lvl="1"/>
            <a:r>
              <a:rPr lang="tr-TR" altLang="tr-TR" dirty="0"/>
              <a:t>Öğrenciler tüm zamanlarının tamamını özel </a:t>
            </a:r>
            <a:r>
              <a:rPr lang="tr-TR" altLang="tr-TR" dirty="0" err="1"/>
              <a:t>gereksinimli</a:t>
            </a:r>
            <a:r>
              <a:rPr lang="tr-TR" altLang="tr-TR" dirty="0"/>
              <a:t> çocuklarla birlikte, yatılı olarak geçirirler. </a:t>
            </a:r>
          </a:p>
          <a:p>
            <a:pPr marL="0" indent="0"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     Ev/Hastane</a:t>
            </a:r>
            <a:endParaRPr lang="tr-TR" altLang="tr-TR" dirty="0">
              <a:solidFill>
                <a:srgbClr val="FF0000"/>
              </a:solidFill>
            </a:endParaRPr>
          </a:p>
          <a:p>
            <a:pPr lvl="1"/>
            <a:r>
              <a:rPr lang="tr-TR" altLang="tr-TR" dirty="0"/>
              <a:t>Öğrenciler evlerde veya hastanelerde eğitim görürler.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5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/>
          <a:lstStyle/>
          <a:p>
            <a:pPr algn="ctr"/>
            <a:r>
              <a:rPr lang="tr-TR" altLang="tr-TR" dirty="0">
                <a:solidFill>
                  <a:srgbClr val="FF0000"/>
                </a:solidFill>
              </a:rPr>
              <a:t>Özel Eğitim Kimlere Verilir?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3512" y="1455457"/>
            <a:ext cx="9144000" cy="3474720"/>
          </a:xfrm>
        </p:spPr>
        <p:txBody>
          <a:bodyPr>
            <a:normAutofit fontScale="25000" lnSpcReduction="20000"/>
          </a:bodyPr>
          <a:lstStyle/>
          <a:p>
            <a:r>
              <a:rPr lang="tr-TR" altLang="tr-TR" sz="6200" dirty="0"/>
              <a:t>Zeka Geriliği Olan Çocuklar</a:t>
            </a:r>
          </a:p>
          <a:p>
            <a:r>
              <a:rPr lang="tr-TR" altLang="tr-TR" sz="6200" dirty="0"/>
              <a:t>Yaygın Gelişimsel Bozukluklar</a:t>
            </a:r>
          </a:p>
          <a:p>
            <a:r>
              <a:rPr lang="tr-TR" altLang="tr-TR" sz="6200" dirty="0"/>
              <a:t>Ortopedik ve Hareket Bozukluğu Olanlar</a:t>
            </a:r>
          </a:p>
          <a:p>
            <a:r>
              <a:rPr lang="tr-TR" altLang="tr-TR" sz="6200" dirty="0"/>
              <a:t>Görme Engelliler</a:t>
            </a:r>
          </a:p>
          <a:p>
            <a:r>
              <a:rPr lang="tr-TR" altLang="tr-TR" sz="6200" dirty="0"/>
              <a:t>İşitme Engelliler </a:t>
            </a:r>
          </a:p>
          <a:p>
            <a:r>
              <a:rPr lang="tr-TR" altLang="tr-TR" sz="6200" dirty="0"/>
              <a:t>Konuşma Bozukluğu Olanlar</a:t>
            </a:r>
          </a:p>
          <a:p>
            <a:r>
              <a:rPr lang="tr-TR" altLang="tr-TR" sz="6200" dirty="0"/>
              <a:t>Üstün Zekalı/Yeteneği Olan Çocuklar</a:t>
            </a:r>
          </a:p>
          <a:p>
            <a:r>
              <a:rPr lang="tr-TR" altLang="tr-TR" sz="6200" dirty="0"/>
              <a:t>Öğrenme Güçlüğü Olan Çocuklar</a:t>
            </a:r>
          </a:p>
          <a:p>
            <a:r>
              <a:rPr lang="tr-TR" altLang="tr-TR" sz="6200" dirty="0"/>
              <a:t>Duygusal ve Davranış Bozukluğu Olan Çocuklar</a:t>
            </a:r>
          </a:p>
          <a:p>
            <a:r>
              <a:rPr lang="tr-TR" altLang="tr-TR" sz="6200" dirty="0"/>
              <a:t>Dikkat Eksikliği ve </a:t>
            </a:r>
            <a:r>
              <a:rPr lang="tr-TR" altLang="tr-TR" sz="6200" dirty="0" err="1"/>
              <a:t>Hiperaktivite</a:t>
            </a:r>
            <a:r>
              <a:rPr lang="tr-TR" altLang="tr-TR" sz="6200" dirty="0"/>
              <a:t> Bozukluğu Olan Çocuklar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4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44072" y="2245995"/>
            <a:ext cx="4752528" cy="219456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accent1"/>
                </a:solidFill>
              </a:rPr>
              <a:t>KAYNAŞTIRMANIN YARARLARI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5" name="Picture 5" descr="C:\Users\Ibrahim GUL\Desktop\Oğuzhan\SEN-Image1.jpg">
            <a:hlinkClick r:id="rId2" action="ppaction://hlinkfil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>
          <a:xfrm>
            <a:off x="911424" y="1874520"/>
            <a:ext cx="5328592" cy="2937510"/>
          </a:xfrm>
        </p:spPr>
      </p:pic>
    </p:spTree>
    <p:extLst>
      <p:ext uri="{BB962C8B-B14F-4D97-AF65-F5344CB8AC3E}">
        <p14:creationId xmlns:p14="http://schemas.microsoft.com/office/powerpoint/2010/main" val="36975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Özel </a:t>
            </a:r>
            <a:r>
              <a:rPr lang="tr-TR" alt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eğitim ihtiyacı olan çocuklar </a:t>
            </a:r>
            <a:r>
              <a:rPr lang="tr-TR" alt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açısından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Kendine güvenir,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Cesareti artar,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Sorumluluk alma bilinci değişir,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Sosyal uyum ve akademik başarısı artar,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Topluma kabulü artar,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Etkin sosyal iletişim, etkin katılım, işbirliği ve toplumsal yaşam ve uyum becerileri kazanırlar,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Ortak yaşam alanlarında birlikte yaşamayı öğrenirler.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44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Normal gelişim gösteren akranlar açasından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Özel eğitim ihtiyacı olan akranlarına karşı,</a:t>
            </a:r>
          </a:p>
          <a:p>
            <a:pPr marL="0" indent="0" algn="just">
              <a:buFont typeface="Arial" charset="0"/>
              <a:buNone/>
              <a:defRPr/>
            </a:pPr>
            <a:endParaRPr lang="tr-TR" altLang="tr-T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Önyargıları azalır,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Hoşgörü gösterirler,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Ortak yaşam alanlarında birlikte yaşamayı öğrenirler,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Farklı özellikleri olan bireyleri tanıma olanakları artar,</a:t>
            </a:r>
          </a:p>
          <a:p>
            <a:pPr algn="just">
              <a:buFont typeface="Arial" charset="0"/>
              <a:buChar char="•"/>
              <a:defRPr/>
            </a:pPr>
            <a:r>
              <a:rPr lang="tr-TR" altLang="tr-T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Koşulsuz kabule uygun davranış gösterirler.</a:t>
            </a:r>
          </a:p>
        </p:txBody>
      </p:sp>
    </p:spTree>
    <p:extLst>
      <p:ext uri="{BB962C8B-B14F-4D97-AF65-F5344CB8AC3E}">
        <p14:creationId xmlns:p14="http://schemas.microsoft.com/office/powerpoint/2010/main" val="5957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GELİN HEPİMİZ EL ELE VERELİM</a:t>
            </a:r>
            <a:endParaRPr lang="tr-T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http://www.medyapusula.com/files/uploads/29182406_28081241_schoolcouncil2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463317"/>
            <a:ext cx="5616624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ÖZÜR?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b="1" u="sng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tr-TR" altLang="tr-TR" b="1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Özür</a:t>
            </a:r>
            <a:r>
              <a:rPr lang="tr-TR" altLang="tr-T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tr-TR" altLang="tr-T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Bedenin belli bir bölümünün yada organının işlevlerini yeterince yerine getirememesi durumudur. Örneğin kişi göremeyebilir yada duyamayabilir. Bu durum bireyin sınırlılığıdır. </a:t>
            </a:r>
            <a:endParaRPr lang="tr-TR" alt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42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>
                <a:solidFill>
                  <a:srgbClr val="FF0000"/>
                </a:solidFill>
              </a:rPr>
              <a:t>ENGEL?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altLang="tr-TR" sz="2400" b="1" u="sng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b="1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Engel</a:t>
            </a:r>
            <a:r>
              <a:rPr lang="tr-TR" altLang="tr-TR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tr-TR" altLang="tr-TR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Özürlü bireyin toplumsal yaşamın gereklerini yerine getirmede karşılaştığı sınırlılıklardır. Özürlü bir birey eğer eğitim ortamında, günlük yaşamda, iş yaşamında herhangi bir sınırlamayla karşı karşıya değilse bu birey engelli değildir.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89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/>
              <a:t/>
            </a:r>
            <a:br>
              <a:rPr lang="tr-TR" altLang="tr-TR" b="1" dirty="0"/>
            </a:b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/>
              <a:t/>
            </a:r>
            <a:br>
              <a:rPr lang="tr-TR" altLang="tr-TR" b="1" dirty="0"/>
            </a:b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>TEMEL </a:t>
            </a:r>
            <a:r>
              <a:rPr lang="tr-TR" altLang="tr-TR" b="1" dirty="0"/>
              <a:t>AMAÇ</a:t>
            </a:r>
            <a:br>
              <a:rPr lang="tr-TR" altLang="tr-TR" b="1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endParaRPr lang="tr-TR" altLang="tr-TR" b="1" dirty="0"/>
          </a:p>
          <a:p>
            <a:endParaRPr lang="tr-TR" altLang="tr-TR" b="1" dirty="0" smtClean="0"/>
          </a:p>
          <a:p>
            <a:r>
              <a:rPr lang="tr-TR" altLang="tr-TR" b="1" dirty="0" smtClean="0"/>
              <a:t>ÖZÜRÜ </a:t>
            </a:r>
            <a:r>
              <a:rPr lang="tr-TR" altLang="tr-TR" b="1" dirty="0"/>
              <a:t>ENGELE </a:t>
            </a:r>
            <a:endParaRPr lang="tr-TR" altLang="tr-TR" b="1" dirty="0" smtClean="0"/>
          </a:p>
          <a:p>
            <a:r>
              <a:rPr lang="tr-TR" altLang="tr-TR" b="1" dirty="0" smtClean="0"/>
              <a:t>DÖNÜŞTÜRMEMEK</a:t>
            </a:r>
            <a:r>
              <a:rPr lang="tr-TR" altLang="tr-TR" b="1" dirty="0"/>
              <a:t>.........</a:t>
            </a:r>
          </a:p>
          <a:p>
            <a:pPr rtl="0"/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2640"/>
          <a:stretch>
            <a:fillRect/>
          </a:stretch>
        </p:blipFill>
        <p:spPr>
          <a:xfrm>
            <a:off x="983432" y="1844824"/>
            <a:ext cx="5193089" cy="2937510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TEMEL İKİ NOKTA.....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63363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999656" y="191683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tr-TR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Özel </a:t>
            </a:r>
            <a:r>
              <a:rPr lang="tr-TR" altLang="tr-T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eğitim aracılığıyla özel </a:t>
            </a:r>
            <a:r>
              <a:rPr lang="tr-TR" altLang="tr-TR" sz="2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gereksinimli</a:t>
            </a:r>
            <a:r>
              <a:rPr lang="tr-TR" altLang="tr-T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bireylere bilgi ve beceri kazandırmak</a:t>
            </a:r>
            <a:r>
              <a:rPr lang="tr-TR" altLang="tr-TR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Özel </a:t>
            </a:r>
            <a:r>
              <a:rPr lang="tr-TR" altLang="tr-TR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eğitimin amacı bireyin yaşam içinde bağımsız işlevde bulunma düzeyini arttırmaktır.</a:t>
            </a:r>
            <a:endParaRPr lang="tr-TR" altLang="tr-TR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ÖZEL EĞİTİM</a:t>
            </a:r>
            <a:r>
              <a:rPr lang="tr-TR" altLang="tr-TR" b="1" dirty="0">
                <a:solidFill>
                  <a:srgbClr val="FF0000"/>
                </a:solidFill>
              </a:rPr>
              <a:t>İN</a:t>
            </a:r>
            <a:r>
              <a:rPr lang="tr-TR" alt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 TEMEL DAYANAKLARI NELERDİR?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endParaRPr lang="tr-TR" altLang="tr-TR" sz="2400" b="1" dirty="0" smtClean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tr-TR" altLang="tr-TR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b="1" dirty="0" smtClean="0">
                <a:cs typeface="Times New Roman" panose="02020603050405020304" pitchFamily="18" charset="0"/>
              </a:rPr>
              <a:t>  Normal </a:t>
            </a:r>
            <a:r>
              <a:rPr lang="tr-TR" altLang="tr-TR" sz="2400" b="1" dirty="0"/>
              <a:t>Çocuk </a:t>
            </a:r>
            <a:r>
              <a:rPr lang="tr-TR" altLang="tr-TR" sz="2400" b="1" dirty="0">
                <a:cs typeface="Times New Roman" panose="02020603050405020304" pitchFamily="18" charset="0"/>
              </a:rPr>
              <a:t>Gelişim</a:t>
            </a:r>
            <a:r>
              <a:rPr lang="tr-TR" altLang="tr-TR" sz="2400" b="1" dirty="0"/>
              <a:t>i: </a:t>
            </a:r>
            <a:r>
              <a:rPr lang="tr-TR" altLang="tr-TR" sz="2400" dirty="0">
                <a:cs typeface="Times New Roman" panose="02020603050405020304" pitchFamily="18" charset="0"/>
              </a:rPr>
              <a:t>Normal çocuk gelişimini bilmek özel </a:t>
            </a:r>
            <a:r>
              <a:rPr lang="tr-TR" altLang="tr-TR" sz="2400" dirty="0" err="1">
                <a:cs typeface="Times New Roman" panose="02020603050405020304" pitchFamily="18" charset="0"/>
              </a:rPr>
              <a:t>gereksinimli</a:t>
            </a:r>
            <a:r>
              <a:rPr lang="tr-TR" altLang="tr-TR" sz="2400" dirty="0">
                <a:cs typeface="Times New Roman" panose="02020603050405020304" pitchFamily="18" charset="0"/>
              </a:rPr>
              <a:t> bireyle çalışırken </a:t>
            </a:r>
            <a:r>
              <a:rPr lang="tr-TR" altLang="tr-TR" sz="2400" b="1" dirty="0">
                <a:cs typeface="Times New Roman" panose="02020603050405020304" pitchFamily="18" charset="0"/>
              </a:rPr>
              <a:t>hedefleri belirlemek</a:t>
            </a:r>
            <a:r>
              <a:rPr lang="tr-TR" altLang="tr-TR" sz="2400" dirty="0">
                <a:cs typeface="Times New Roman" panose="02020603050405020304" pitchFamily="18" charset="0"/>
              </a:rPr>
              <a:t> ve </a:t>
            </a:r>
            <a:r>
              <a:rPr lang="tr-TR" altLang="tr-TR" sz="2400" b="1" dirty="0">
                <a:cs typeface="Times New Roman" panose="02020603050405020304" pitchFamily="18" charset="0"/>
              </a:rPr>
              <a:t>ulaşılan hedefleri değerlendirmek</a:t>
            </a:r>
            <a:r>
              <a:rPr lang="tr-TR" altLang="tr-TR" sz="2400" dirty="0">
                <a:cs typeface="Times New Roman" panose="02020603050405020304" pitchFamily="18" charset="0"/>
              </a:rPr>
              <a:t> için gereklidir</a:t>
            </a:r>
            <a:r>
              <a:rPr lang="tr-TR" altLang="tr-T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59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>
                <a:solidFill>
                  <a:srgbClr val="FF0000"/>
                </a:solidFill>
              </a:rPr>
              <a:t>DAYANAKLAR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tr-TR" altLang="tr-TR" sz="2400" dirty="0" smtClean="0">
                <a:cs typeface="Times New Roman" panose="02020603050405020304" pitchFamily="18" charset="0"/>
              </a:rPr>
              <a:t>Çocuklarda </a:t>
            </a:r>
            <a:r>
              <a:rPr lang="tr-TR" altLang="tr-TR" sz="2400" dirty="0">
                <a:cs typeface="Times New Roman" panose="02020603050405020304" pitchFamily="18" charset="0"/>
              </a:rPr>
              <a:t>görülen olumlu-olumsuz davranışlar anlam kazanır. </a:t>
            </a:r>
            <a:endParaRPr lang="tr-TR" altLang="tr-TR" sz="2400" dirty="0"/>
          </a:p>
          <a:p>
            <a:pPr marL="609600" indent="-609600"/>
            <a:r>
              <a:rPr lang="tr-TR" altLang="tr-TR" sz="2400" dirty="0"/>
              <a:t>Olumsuz davranışlar bazen çocuğun özrüne atfedilir.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6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>
                <a:solidFill>
                  <a:srgbClr val="FF0000"/>
                </a:solidFill>
              </a:rPr>
              <a:t>DAYANAKLAR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None/>
              <a:tabLst>
                <a:tab pos="1133475" algn="l"/>
              </a:tabLst>
            </a:pP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tabLst>
                <a:tab pos="1133475" algn="l"/>
              </a:tabLst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tabLst>
                <a:tab pos="1133475" algn="l"/>
              </a:tabLst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gereksinimli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bireyler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normal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aşamalarını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ederler</a:t>
            </a: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smtClean="0">
                <a:latin typeface="Times New Roman" panose="02020603050405020304" pitchFamily="18" charset="0"/>
              </a:rPr>
              <a:t>Her </a:t>
            </a:r>
            <a:r>
              <a:rPr lang="tr-TR" altLang="tr-TR" sz="2400" dirty="0">
                <a:latin typeface="Times New Roman" panose="02020603050405020304" pitchFamily="18" charset="0"/>
              </a:rPr>
              <a:t>dönemin gelişim ve psikolojik problemlerini de yaşarlar.</a:t>
            </a:r>
            <a:endParaRPr lang="en-US" altLang="tr-TR" sz="2400" dirty="0">
              <a:latin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buFontTx/>
              <a:buChar char="•"/>
              <a:tabLst>
                <a:tab pos="1133475" algn="l"/>
              </a:tabLst>
            </a:pPr>
            <a:r>
              <a:rPr lang="tr-TR" altLang="tr-TR" sz="2400" dirty="0">
                <a:latin typeface="Times New Roman" panose="02020603050405020304" pitchFamily="18" charset="0"/>
              </a:rPr>
              <a:t>	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Okul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öncesi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buFontTx/>
              <a:buChar char="•"/>
              <a:tabLst>
                <a:tab pos="1133475" algn="l"/>
              </a:tabLst>
            </a:pPr>
            <a:r>
              <a:rPr lang="tr-TR" altLang="tr-TR" sz="2400" dirty="0">
                <a:latin typeface="Times New Roman" panose="02020603050405020304" pitchFamily="18" charset="0"/>
              </a:rPr>
              <a:t>	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Okul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çağı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buFontTx/>
              <a:buChar char="•"/>
              <a:tabLst>
                <a:tab pos="1133475" algn="l"/>
              </a:tabLst>
            </a:pPr>
            <a:r>
              <a:rPr lang="tr-TR" altLang="tr-TR" sz="2400" dirty="0">
                <a:latin typeface="Times New Roman" panose="02020603050405020304" pitchFamily="18" charset="0"/>
              </a:rPr>
              <a:t>	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Meslek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dönemi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07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kadaş Olan Çocuklar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Okul bahçesindeki çocukların bulunduğu eğitim sunusu ve albümü (geniş ekran)</Template>
  <TotalTime>82</TotalTime>
  <Words>672</Words>
  <Application>Microsoft Office PowerPoint</Application>
  <PresentationFormat>Geniş ekran</PresentationFormat>
  <Paragraphs>134</Paragraphs>
  <Slides>25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Arkadaş Olan Çocuklar 16x9</vt:lpstr>
      <vt:lpstr>ÖZEL GEREKSİNİMLİ BİREYLER VE ÖZEL EĞİTİM</vt:lpstr>
      <vt:lpstr>ÖZEL EĞİTİM NEDİR?</vt:lpstr>
      <vt:lpstr>ÖZÜR?</vt:lpstr>
      <vt:lpstr>ENGEL?</vt:lpstr>
      <vt:lpstr>     TEMEL AMAÇ </vt:lpstr>
      <vt:lpstr>TEMEL İKİ NOKTA.....</vt:lpstr>
      <vt:lpstr>ÖZEL EĞİTİMİN TEMEL DAYANAKLARI NELERDİR?</vt:lpstr>
      <vt:lpstr>DAYANAKLAR</vt:lpstr>
      <vt:lpstr>DAYANAKLAR</vt:lpstr>
      <vt:lpstr>NORMAL ÇOCUK GELİŞİMİ</vt:lpstr>
      <vt:lpstr>Bilişsel Gelişim</vt:lpstr>
      <vt:lpstr>Dil gelişimi </vt:lpstr>
      <vt:lpstr>Sosyal Gelişim</vt:lpstr>
      <vt:lpstr>Öz Bakım Gelişimi</vt:lpstr>
      <vt:lpstr>İŞLEVSELLİK</vt:lpstr>
      <vt:lpstr>PowerPoint Sunusu</vt:lpstr>
      <vt:lpstr>PowerPoint Sunusu</vt:lpstr>
      <vt:lpstr> Ayrı Sınıf </vt:lpstr>
      <vt:lpstr> Ayrı Okul </vt:lpstr>
      <vt:lpstr>PowerPoint Sunusu</vt:lpstr>
      <vt:lpstr>Özel Eğitim Kimlere Verilir?</vt:lpstr>
      <vt:lpstr>PowerPoint Sunusu</vt:lpstr>
      <vt:lpstr>          Özel eğitim ihtiyacı olan çocuklar açısından</vt:lpstr>
      <vt:lpstr>Normal gelişim gösteren akranlar açasından</vt:lpstr>
      <vt:lpstr>GELİN HEPİMİZ EL ELE VERELİM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GEREKSİNİMLİ BİREYLER VE ÖZEL EĞİTİM</dc:title>
  <dc:creator>Lenovo</dc:creator>
  <cp:keywords/>
  <cp:lastModifiedBy>Lenovo</cp:lastModifiedBy>
  <cp:revision>11</cp:revision>
  <dcterms:created xsi:type="dcterms:W3CDTF">2019-10-31T05:43:39Z</dcterms:created>
  <dcterms:modified xsi:type="dcterms:W3CDTF">2019-11-08T04:48:16Z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