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handoutMasterIdLst>
    <p:handoutMasterId r:id="rId38"/>
  </p:handoutMasterIdLst>
  <p:sldIdLst>
    <p:sldId id="256" r:id="rId5"/>
    <p:sldId id="301" r:id="rId6"/>
    <p:sldId id="302" r:id="rId7"/>
    <p:sldId id="303" r:id="rId8"/>
    <p:sldId id="305" r:id="rId9"/>
    <p:sldId id="306" r:id="rId10"/>
    <p:sldId id="307" r:id="rId11"/>
    <p:sldId id="308" r:id="rId12"/>
    <p:sldId id="309" r:id="rId13"/>
    <p:sldId id="310" r:id="rId14"/>
    <p:sldId id="311" r:id="rId15"/>
    <p:sldId id="312" r:id="rId16"/>
    <p:sldId id="313" r:id="rId17"/>
    <p:sldId id="314" r:id="rId18"/>
    <p:sldId id="315" r:id="rId19"/>
    <p:sldId id="299" r:id="rId20"/>
    <p:sldId id="300" r:id="rId21"/>
    <p:sldId id="328" r:id="rId22"/>
    <p:sldId id="292" r:id="rId23"/>
    <p:sldId id="298"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94444" autoAdjust="0"/>
  </p:normalViewPr>
  <p:slideViewPr>
    <p:cSldViewPr snapToGrid="0">
      <p:cViewPr varScale="1">
        <p:scale>
          <a:sx n="70" d="100"/>
          <a:sy n="70" d="100"/>
        </p:scale>
        <p:origin x="534" y="72"/>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86" d="100"/>
          <a:sy n="86" d="100"/>
        </p:scale>
        <p:origin x="298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24E78D-4C23-487D-877A-076EFBA9DAAA}"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tr-TR"/>
        </a:p>
      </dgm:t>
    </dgm:pt>
    <dgm:pt modelId="{326C96B8-22ED-400D-B818-6A69AE469F3E}" type="pres">
      <dgm:prSet presAssocID="{2924E78D-4C23-487D-877A-076EFBA9DAAA}" presName="Name0" presStyleCnt="0">
        <dgm:presLayoutVars>
          <dgm:chMax val="2"/>
          <dgm:chPref val="2"/>
          <dgm:animLvl val="lvl"/>
        </dgm:presLayoutVars>
      </dgm:prSet>
      <dgm:spPr/>
      <dgm:t>
        <a:bodyPr/>
        <a:lstStyle/>
        <a:p>
          <a:endParaRPr lang="tr-TR"/>
        </a:p>
      </dgm:t>
    </dgm:pt>
  </dgm:ptLst>
  <dgm:cxnLst>
    <dgm:cxn modelId="{0BE6D778-4108-424F-96C0-1D7C8C043CC3}" type="presOf" srcId="{2924E78D-4C23-487D-877A-076EFBA9DAAA}" destId="{326C96B8-22ED-400D-B818-6A69AE469F3E}" srcOrd="0"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C1A110-338F-4810-87B2-2AA211D584E1}"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tr-TR"/>
        </a:p>
      </dgm:t>
    </dgm:pt>
    <dgm:pt modelId="{77BE1446-E5F4-467D-8729-BFBBCF73EE5E}" type="pres">
      <dgm:prSet presAssocID="{52C1A110-338F-4810-87B2-2AA211D584E1}" presName="Name0" presStyleCnt="0">
        <dgm:presLayoutVars>
          <dgm:chMax val="2"/>
          <dgm:chPref val="2"/>
          <dgm:animLvl val="lvl"/>
        </dgm:presLayoutVars>
      </dgm:prSet>
      <dgm:spPr/>
      <dgm:t>
        <a:bodyPr/>
        <a:lstStyle/>
        <a:p>
          <a:endParaRPr lang="tr-TR"/>
        </a:p>
      </dgm:t>
    </dgm:pt>
  </dgm:ptLst>
  <dgm:cxnLst>
    <dgm:cxn modelId="{0D8A2759-6A9B-456F-9484-5BFED60B3B6A}" type="presOf" srcId="{52C1A110-338F-4810-87B2-2AA211D584E1}" destId="{77BE1446-E5F4-467D-8729-BFBBCF73EE5E}" srcOrd="0" destOrd="0" presId="urn:microsoft.com/office/officeart/2009/layout/Revers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A9742C9-2795-48C9-94AA-3767E8243995}" type="datetime1">
              <a:rPr lang="tr-TR" smtClean="0"/>
              <a:t>9.10.2019</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tr-TR" smtClean="0"/>
              <a:t>‹#›</a:t>
            </a:fld>
            <a:endParaRPr lang="tr-T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092BEAA-59C0-404A-A46E-CFD28E0665F3}" type="datetime1">
              <a:rPr lang="tr-TR" noProof="0" smtClean="0"/>
              <a:t>9.10.2019</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tr-TR" noProof="0" smtClean="0"/>
              <a:t>‹#›</a:t>
            </a:fld>
            <a:endParaRPr lang="tr-TR"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a:t>
            </a:fld>
            <a:endParaRPr lang="tr-TR" dirty="0"/>
          </a:p>
        </p:txBody>
      </p:sp>
    </p:spTree>
    <p:extLst>
      <p:ext uri="{BB962C8B-B14F-4D97-AF65-F5344CB8AC3E}">
        <p14:creationId xmlns:p14="http://schemas.microsoft.com/office/powerpoint/2010/main" val="3502012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7FB667E1-E601-4AAF-B95C-B25720D70A60}" type="slidenum">
              <a:rPr lang="tr-TR" smtClean="0"/>
              <a:t>19</a:t>
            </a:fld>
            <a:endParaRPr lang="tr-TR" dirty="0"/>
          </a:p>
        </p:txBody>
      </p:sp>
    </p:spTree>
    <p:extLst>
      <p:ext uri="{BB962C8B-B14F-4D97-AF65-F5344CB8AC3E}">
        <p14:creationId xmlns:p14="http://schemas.microsoft.com/office/powerpoint/2010/main" val="330877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up 3"/>
          <p:cNvGrpSpPr/>
          <p:nvPr/>
        </p:nvGrpSpPr>
        <p:grpSpPr>
          <a:xfrm rot="248467">
            <a:off x="223563" y="2575407"/>
            <a:ext cx="4688853" cy="2424835"/>
            <a:chOff x="-10068" y="2615721"/>
            <a:chExt cx="5488038" cy="2838132"/>
          </a:xfrm>
        </p:grpSpPr>
        <p:sp>
          <p:nvSpPr>
            <p:cNvPr id="5" name="Serbest 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 name="Serbest 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 name="Serbest 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 name="Serbest 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 name="Serbest 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 name="Serbest 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Serbest 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 name="Serbest 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 name="Serbest 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 name="Serbest 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 name="Serbest 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 name="Serbest 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erbest 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 name="Serbest 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 name="Serbest 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 name="Serbest 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 name="Serbest 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 name="Serbest 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 name="Serbest 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 name="Serbest 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 name="Serbest 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 name="Serbest 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 name="Serbest 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 name="Serbest 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 name="Serbest 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40" name="Grup 39"/>
          <p:cNvGrpSpPr/>
          <p:nvPr/>
        </p:nvGrpSpPr>
        <p:grpSpPr>
          <a:xfrm rot="18988672">
            <a:off x="68557" y="189622"/>
            <a:ext cx="517230" cy="587584"/>
            <a:chOff x="11036616" y="1071278"/>
            <a:chExt cx="1030189" cy="1170315"/>
          </a:xfrm>
        </p:grpSpPr>
        <p:sp>
          <p:nvSpPr>
            <p:cNvPr id="41" name="Serbest 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 name="Serbest 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 name="Serbest 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 name="Serbest 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6" name="Serbest 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7" name="Serbest 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49" name="Serbest 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50" name="Grup 49"/>
          <p:cNvGrpSpPr/>
          <p:nvPr/>
        </p:nvGrpSpPr>
        <p:grpSpPr>
          <a:xfrm>
            <a:off x="11434163" y="6542"/>
            <a:ext cx="679129" cy="712528"/>
            <a:chOff x="11231706" y="127529"/>
            <a:chExt cx="679129" cy="712528"/>
          </a:xfrm>
        </p:grpSpPr>
        <p:sp>
          <p:nvSpPr>
            <p:cNvPr id="51" name="Serbest 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2" name="Serbest 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3" name="Serbest 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erbest 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Serbest 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6" name="Serbest 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7" name="Serbest 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8" name="Serbest 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59" name="Serbest 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0" name="Serbest 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61" name="Grup 5"/>
          <p:cNvGrpSpPr>
            <a:grpSpLocks noChangeAspect="1"/>
          </p:cNvGrpSpPr>
          <p:nvPr/>
        </p:nvGrpSpPr>
        <p:grpSpPr bwMode="auto">
          <a:xfrm>
            <a:off x="-1519" y="854145"/>
            <a:ext cx="1881474" cy="2341763"/>
            <a:chOff x="3000" y="1116"/>
            <a:chExt cx="1680" cy="2091"/>
          </a:xfrm>
        </p:grpSpPr>
        <p:sp>
          <p:nvSpPr>
            <p:cNvPr id="62" name="Serbest 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3" name="Serbest 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4" name="Serbest 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5" name="Serbest 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6" name="Serbest 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7" name="Serbest 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8" name="Serbest 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9" name="Serbest 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0" name="Serbest 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1" name="Serbest 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2" name="Serbest 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3" name="Serbest 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4" name="Serbest 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5" name="Serbest 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6" name="Serbest 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7" name="Serbest 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8" name="Serbest 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9" name="Serbest 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0" name="Serbest 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81" name="Grup 33"/>
          <p:cNvGrpSpPr>
            <a:grpSpLocks noChangeAspect="1"/>
          </p:cNvGrpSpPr>
          <p:nvPr/>
        </p:nvGrpSpPr>
        <p:grpSpPr bwMode="auto">
          <a:xfrm>
            <a:off x="1714988" y="4544219"/>
            <a:ext cx="1873268" cy="2324202"/>
            <a:chOff x="3359" y="1523"/>
            <a:chExt cx="943" cy="1170"/>
          </a:xfrm>
        </p:grpSpPr>
        <p:sp>
          <p:nvSpPr>
            <p:cNvPr id="82" name="Serbest 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3" name="Serbest 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4" name="Serbest 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5" name="Serbest 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6" name="Serbest 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87" name="Grup 43"/>
          <p:cNvGrpSpPr>
            <a:grpSpLocks noChangeAspect="1"/>
          </p:cNvGrpSpPr>
          <p:nvPr/>
        </p:nvGrpSpPr>
        <p:grpSpPr bwMode="auto">
          <a:xfrm>
            <a:off x="1168399" y="5011046"/>
            <a:ext cx="1497013" cy="1857375"/>
            <a:chOff x="3367" y="1523"/>
            <a:chExt cx="943" cy="1170"/>
          </a:xfrm>
        </p:grpSpPr>
        <p:sp>
          <p:nvSpPr>
            <p:cNvPr id="88" name="Serbest 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9" name="Serbest 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0" name="Serbest 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1" name="Serbest 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2" name="Serbest 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3" name="Serbest 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94" name="Grup 93"/>
          <p:cNvGrpSpPr/>
          <p:nvPr/>
        </p:nvGrpSpPr>
        <p:grpSpPr>
          <a:xfrm>
            <a:off x="-21971" y="4350236"/>
            <a:ext cx="1696783" cy="2518186"/>
            <a:chOff x="-3496" y="4350236"/>
            <a:chExt cx="1696783" cy="2518186"/>
          </a:xfrm>
        </p:grpSpPr>
        <p:sp>
          <p:nvSpPr>
            <p:cNvPr id="95" name="Serbest 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6" name="Serbest 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7" name="Serbest 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8" name="Serbest 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99" name="Grup 43"/>
          <p:cNvGrpSpPr>
            <a:grpSpLocks noChangeAspect="1"/>
          </p:cNvGrpSpPr>
          <p:nvPr/>
        </p:nvGrpSpPr>
        <p:grpSpPr bwMode="auto">
          <a:xfrm>
            <a:off x="2911336" y="4572470"/>
            <a:ext cx="1850498" cy="2295951"/>
            <a:chOff x="3367" y="1523"/>
            <a:chExt cx="943" cy="1170"/>
          </a:xfrm>
        </p:grpSpPr>
        <p:sp>
          <p:nvSpPr>
            <p:cNvPr id="100" name="Serbest 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1" name="Serbest 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2" name="Serbest 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3" name="Serbest 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4" name="Serbest 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5" name="Serbest 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06" name="Grup 105"/>
          <p:cNvGrpSpPr/>
          <p:nvPr/>
        </p:nvGrpSpPr>
        <p:grpSpPr>
          <a:xfrm rot="1576354">
            <a:off x="11125791" y="2895976"/>
            <a:ext cx="1030189" cy="1170315"/>
            <a:chOff x="11036616" y="1071278"/>
            <a:chExt cx="1030189" cy="1170315"/>
          </a:xfrm>
        </p:grpSpPr>
        <p:sp>
          <p:nvSpPr>
            <p:cNvPr id="107" name="Serbest 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8" name="Serbest 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9" name="Serbest 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0" name="Serbest 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1" name="Serbest 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2" name="Serbest 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3" name="Serbest 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4" name="Serbest 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115" name="Serbest 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6" name="Serbest 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117" name="Grup 116"/>
          <p:cNvGrpSpPr/>
          <p:nvPr/>
        </p:nvGrpSpPr>
        <p:grpSpPr>
          <a:xfrm rot="198573">
            <a:off x="1199275" y="2684218"/>
            <a:ext cx="2154692" cy="1686565"/>
            <a:chOff x="1175948" y="2708421"/>
            <a:chExt cx="2159248" cy="1690131"/>
          </a:xfrm>
        </p:grpSpPr>
        <p:sp>
          <p:nvSpPr>
            <p:cNvPr id="118" name="Serbest 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9" name="Serbest 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0" name="Serbest 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1" name="Serbest 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2" name="Serbest 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3" name="Serbest 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4" name="Serbest 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5" name="Serbest 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6" name="Serbest 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7" name="Serbest 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8" name="Serbest 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9" name="Serbest 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0" name="Serbest 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1" name="Serbest 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2" name="Serbest 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3" name="Serbest 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4" name="Serbest 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5" name="Serbest 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6" name="Serbest 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7" name="Serbest 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8" name="Serbest 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9" name="Serbest 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0" name="Serbest 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1" name="Serbest 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2" name="Serbest 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3" name="Serbest 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4" name="Serbest 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5" name="Serbest 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46" name="Grup 5"/>
          <p:cNvGrpSpPr>
            <a:grpSpLocks noChangeAspect="1"/>
          </p:cNvGrpSpPr>
          <p:nvPr/>
        </p:nvGrpSpPr>
        <p:grpSpPr bwMode="auto">
          <a:xfrm>
            <a:off x="9167354" y="4138360"/>
            <a:ext cx="3023057" cy="2719639"/>
            <a:chOff x="2887" y="1286"/>
            <a:chExt cx="1903" cy="1712"/>
          </a:xfrm>
        </p:grpSpPr>
        <p:sp>
          <p:nvSpPr>
            <p:cNvPr id="147" name="Serbest 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8" name="Serbest 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9" name="Serbest 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0" name="Serbest 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1" name="Serbest 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2" name="Serbest 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3" name="Serbest 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4" name="Serbest 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5" name="Serbest 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6" name="Serbest 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7" name="Serbest 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8" name="Serbest 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9" name="Serbest 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0" name="Serbest 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1" name="Serbest 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2" name="Serbest 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3" name="Serbest 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4" name="Serbest 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5" name="Serbest 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6" name="Serbest 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7" name="Serbest 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8" name="Serbest 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9" name="Serbest 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0" name="Serbest 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71" name="Grup 64"/>
          <p:cNvGrpSpPr>
            <a:grpSpLocks noChangeAspect="1"/>
          </p:cNvGrpSpPr>
          <p:nvPr/>
        </p:nvGrpSpPr>
        <p:grpSpPr bwMode="auto">
          <a:xfrm rot="12827499" flipH="1">
            <a:off x="11360417" y="2338535"/>
            <a:ext cx="483752" cy="536662"/>
            <a:chOff x="2052" y="995"/>
            <a:chExt cx="768" cy="852"/>
          </a:xfrm>
        </p:grpSpPr>
        <p:sp>
          <p:nvSpPr>
            <p:cNvPr id="172" name="Serbest 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3" name="Serbest 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4" name="Serbest 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5" name="Serbest 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6" name="Serbest 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7" name="Serbest 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8" name="Serbest 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9" name="Serbest 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 name="Başlık 1"/>
          <p:cNvSpPr>
            <a:spLocks noGrp="1"/>
          </p:cNvSpPr>
          <p:nvPr>
            <p:ph type="ctrTitle"/>
          </p:nvPr>
        </p:nvSpPr>
        <p:spPr>
          <a:xfrm>
            <a:off x="2681288" y="165020"/>
            <a:ext cx="9360418" cy="2263258"/>
          </a:xfrm>
        </p:spPr>
        <p:txBody>
          <a:bodyPr rtlCol="0" anchor="b">
            <a:normAutofit/>
          </a:bodyPr>
          <a:lstStyle>
            <a:lvl1pPr algn="ctr">
              <a:defRPr sz="6600"/>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3903329" y="2476917"/>
            <a:ext cx="6916336" cy="1771600"/>
          </a:xfrm>
        </p:spPr>
        <p:txBody>
          <a:bodyPr rtlCol="0">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tr-TR" noProof="0" smtClean="0"/>
              <a:t>Asıl alt başlık stilini düzenlemek için tıklatın</a:t>
            </a:r>
            <a:endParaRPr lang="tr-TR" noProof="0"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a:p>
        </p:txBody>
      </p:sp>
      <p:sp>
        <p:nvSpPr>
          <p:cNvPr id="3" name="Dikey Metin Yer Tutucusu 2"/>
          <p:cNvSpPr>
            <a:spLocks noGrp="1"/>
          </p:cNvSpPr>
          <p:nvPr>
            <p:ph type="body" orient="vert" idx="1"/>
          </p:nvPr>
        </p:nvSpPr>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5" name="Alt Bilgi Yer Tutucusu 4"/>
          <p:cNvSpPr>
            <a:spLocks noGrp="1"/>
          </p:cNvSpPr>
          <p:nvPr>
            <p:ph type="ftr" sz="quarter" idx="11"/>
          </p:nvPr>
        </p:nvSpPr>
        <p:spPr/>
        <p:txBody>
          <a:bodyPr rtlCol="0"/>
          <a:lstStyle/>
          <a:p>
            <a:pPr rtl="0"/>
            <a:r>
              <a:rPr lang="tr-TR" noProof="0" smtClean="0"/>
              <a:t>Alt bilgi ekleme</a:t>
            </a:r>
            <a:endParaRPr lang="tr-TR" noProof="0"/>
          </a:p>
        </p:txBody>
      </p:sp>
      <p:sp>
        <p:nvSpPr>
          <p:cNvPr id="4" name="Tarih Yer Tutucusu 3"/>
          <p:cNvSpPr>
            <a:spLocks noGrp="1"/>
          </p:cNvSpPr>
          <p:nvPr>
            <p:ph type="dt" sz="half" idx="10"/>
          </p:nvPr>
        </p:nvSpPr>
        <p:spPr/>
        <p:txBody>
          <a:bodyPr rtlCol="0"/>
          <a:lstStyle/>
          <a:p>
            <a:pPr rtl="0"/>
            <a:fld id="{4071B7F9-EC95-47A0-AD27-99384347F737}" type="datetime1">
              <a:rPr lang="tr-TR" noProof="0" smtClean="0"/>
              <a:t>9.10.2019</a:t>
            </a:fld>
            <a:endParaRPr lang="tr-TR" noProof="0"/>
          </a:p>
        </p:txBody>
      </p:sp>
      <p:sp>
        <p:nvSpPr>
          <p:cNvPr id="6" name="Slayt Numarası Yer Tutucusu 5"/>
          <p:cNvSpPr>
            <a:spLocks noGrp="1"/>
          </p:cNvSpPr>
          <p:nvPr>
            <p:ph type="sldNum" sz="quarter" idx="12"/>
          </p:nvPr>
        </p:nvSpPr>
        <p:spPr/>
        <p:txBody>
          <a:bodyPr rtlCol="0"/>
          <a:lstStyle/>
          <a:p>
            <a:pPr rtl="0"/>
            <a:fld id="{CA8D9AD5-F248-4919-864A-CFD76CC027D6}" type="slidenum">
              <a:rPr lang="tr-TR" noProof="0" smtClean="0"/>
              <a:t>‹#›</a:t>
            </a:fld>
            <a:endParaRPr lang="tr-TR" noProof="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592666"/>
            <a:ext cx="2628900" cy="5579533"/>
          </a:xfrm>
        </p:spPr>
        <p:txBody>
          <a:bodyPr vert="eaVert" rtlCol="0"/>
          <a:lstStyle/>
          <a:p>
            <a:pPr rtl="0"/>
            <a:r>
              <a:rPr lang="tr-TR" noProof="0" smtClean="0"/>
              <a:t>Asıl başlık stili için tıklatın</a:t>
            </a:r>
            <a:endParaRPr lang="tr-TR" noProof="0"/>
          </a:p>
        </p:txBody>
      </p:sp>
      <p:sp>
        <p:nvSpPr>
          <p:cNvPr id="3" name="Dikey Metin Yer Tutucusu 2"/>
          <p:cNvSpPr>
            <a:spLocks noGrp="1"/>
          </p:cNvSpPr>
          <p:nvPr>
            <p:ph type="body" orient="vert" idx="1"/>
          </p:nvPr>
        </p:nvSpPr>
        <p:spPr>
          <a:xfrm>
            <a:off x="838200" y="592666"/>
            <a:ext cx="7734300" cy="5579533"/>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5" name="Alt Bilgi Yer Tutucusu 4"/>
          <p:cNvSpPr>
            <a:spLocks noGrp="1"/>
          </p:cNvSpPr>
          <p:nvPr>
            <p:ph type="ftr" sz="quarter" idx="11"/>
          </p:nvPr>
        </p:nvSpPr>
        <p:spPr/>
        <p:txBody>
          <a:bodyPr rtlCol="0"/>
          <a:lstStyle/>
          <a:p>
            <a:pPr rtl="0"/>
            <a:r>
              <a:rPr lang="tr-TR" noProof="0" smtClean="0"/>
              <a:t>Alt bilgi ekleme</a:t>
            </a:r>
            <a:endParaRPr lang="tr-TR" noProof="0"/>
          </a:p>
        </p:txBody>
      </p:sp>
      <p:sp>
        <p:nvSpPr>
          <p:cNvPr id="4" name="Tarih Yer Tutucusu 3"/>
          <p:cNvSpPr>
            <a:spLocks noGrp="1"/>
          </p:cNvSpPr>
          <p:nvPr>
            <p:ph type="dt" sz="half" idx="10"/>
          </p:nvPr>
        </p:nvSpPr>
        <p:spPr/>
        <p:txBody>
          <a:bodyPr rtlCol="0"/>
          <a:lstStyle/>
          <a:p>
            <a:pPr rtl="0"/>
            <a:fld id="{5E060A1A-0446-4C1B-AA93-A8EAB91B1FA3}" type="datetime1">
              <a:rPr lang="tr-TR" noProof="0" smtClean="0"/>
              <a:t>9.10.2019</a:t>
            </a:fld>
            <a:endParaRPr lang="tr-TR" noProof="0"/>
          </a:p>
        </p:txBody>
      </p:sp>
      <p:sp>
        <p:nvSpPr>
          <p:cNvPr id="6" name="Slayt Numarası Yer Tutucusu 5"/>
          <p:cNvSpPr>
            <a:spLocks noGrp="1"/>
          </p:cNvSpPr>
          <p:nvPr>
            <p:ph type="sldNum" sz="quarter" idx="12"/>
          </p:nvPr>
        </p:nvSpPr>
        <p:spPr/>
        <p:txBody>
          <a:bodyPr rtlCol="0"/>
          <a:lstStyle/>
          <a:p>
            <a:pPr rtl="0"/>
            <a:fld id="{CA8D9AD5-F248-4919-864A-CFD76CC027D6}" type="slidenum">
              <a:rPr lang="tr-TR" noProof="0" smtClean="0"/>
              <a:t>‹#›</a:t>
            </a:fld>
            <a:endParaRPr lang="tr-TR" noProof="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lvl6pPr>
              <a:defRPr/>
            </a:lvl6pPr>
            <a:lvl7pPr>
              <a:defRPr/>
            </a:lvl7pPr>
            <a:lvl8pPr>
              <a:defRPr/>
            </a:lvl8pPr>
            <a:lvl9pPr>
              <a:defRPr/>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p>
            <a:pPr rtl="0"/>
            <a:fld id="{F3CF5BB6-F328-4688-8B10-1CF89109DA20}" type="datetime1">
              <a:rPr lang="tr-TR" noProof="0" smtClean="0"/>
              <a:t>9.10.2019</a:t>
            </a:fld>
            <a:endParaRPr lang="tr-TR" noProof="0" dirty="0"/>
          </a:p>
        </p:txBody>
      </p:sp>
      <p:sp>
        <p:nvSpPr>
          <p:cNvPr id="6" name="Slayt Numarası Yer Tutucusu 5"/>
          <p:cNvSpPr>
            <a:spLocks noGrp="1"/>
          </p:cNvSpPr>
          <p:nvPr>
            <p:ph type="sldNum" sz="quarter" idx="12"/>
          </p:nvPr>
        </p:nvSpPr>
        <p:spPr/>
        <p:txBody>
          <a:bodyPr rtlCol="0"/>
          <a:lstStyle/>
          <a:p>
            <a:pPr rtl="0"/>
            <a:fld id="{CA8D9AD5-F248-4919-864A-CFD76CC027D6}" type="slidenum">
              <a:rPr lang="tr-TR" noProof="0" smtClean="0"/>
              <a:t>‹#›</a:t>
            </a:fld>
            <a:endParaRPr lang="tr-TR" noProof="0"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sp>
        <p:nvSpPr>
          <p:cNvPr id="2" name="Başlık 1"/>
          <p:cNvSpPr>
            <a:spLocks noGrp="1"/>
          </p:cNvSpPr>
          <p:nvPr>
            <p:ph type="title"/>
          </p:nvPr>
        </p:nvSpPr>
        <p:spPr>
          <a:xfrm>
            <a:off x="1523999" y="1485900"/>
            <a:ext cx="9144001" cy="2933700"/>
          </a:xfrm>
        </p:spPr>
        <p:txBody>
          <a:bodyPr rtlCol="0" anchor="b">
            <a:normAutofit/>
          </a:bodyPr>
          <a:lstStyle>
            <a:lvl1pPr algn="l">
              <a:defRPr sz="5200" b="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1522413" y="4454034"/>
            <a:ext cx="9144000" cy="1184766"/>
          </a:xfrm>
        </p:spPr>
        <p:txBody>
          <a:bodyPr rtlCol="0"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noProof="0" smtClean="0"/>
              <a:t>Asıl metin stillerini düzenlemek için tıklatın</a:t>
            </a:r>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p>
            <a:pPr rtl="0"/>
            <a:fld id="{C4D0ECF9-EA00-45B9-97AD-09405F9E4745}" type="datetime1">
              <a:rPr lang="tr-TR" noProof="0" smtClean="0"/>
              <a:t>9.10.2019</a:t>
            </a:fld>
            <a:endParaRPr lang="tr-TR" noProof="0" dirty="0"/>
          </a:p>
        </p:txBody>
      </p:sp>
      <p:sp>
        <p:nvSpPr>
          <p:cNvPr id="6" name="Slayt Numarası Yer Tutucusu 5"/>
          <p:cNvSpPr>
            <a:spLocks noGrp="1"/>
          </p:cNvSpPr>
          <p:nvPr>
            <p:ph type="sldNum" sz="quarter" idx="12"/>
          </p:nvPr>
        </p:nvSpPr>
        <p:spPr/>
        <p:txBody>
          <a:bodyPr rtlCol="0"/>
          <a:lstStyle/>
          <a:p>
            <a:pPr rtl="0"/>
            <a:fld id="{CA8D9AD5-F248-4919-864A-CFD76CC027D6}" type="slidenum">
              <a:rPr lang="tr-TR" noProof="0" smtClean="0"/>
              <a:t>‹#›</a:t>
            </a:fld>
            <a:endParaRPr lang="tr-TR" noProof="0"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1528572" y="1485900"/>
            <a:ext cx="4480560" cy="4123944"/>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İçerik Yer Tutucusu 3"/>
          <p:cNvSpPr>
            <a:spLocks noGrp="1"/>
          </p:cNvSpPr>
          <p:nvPr>
            <p:ph sz="half" idx="2"/>
          </p:nvPr>
        </p:nvSpPr>
        <p:spPr>
          <a:xfrm>
            <a:off x="6177169" y="1485900"/>
            <a:ext cx="4480560" cy="4123944"/>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6291FD1A-E718-4D52-8CE5-FCCAAF0A7371}" type="datetime1">
              <a:rPr lang="tr-TR" noProof="0" smtClean="0"/>
              <a:t>9.10.2019</a:t>
            </a:fld>
            <a:endParaRPr lang="tr-TR" noProof="0" dirty="0"/>
          </a:p>
        </p:txBody>
      </p:sp>
      <p:sp>
        <p:nvSpPr>
          <p:cNvPr id="7" name="Slayt Numarası Yer Tutucusu 6"/>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10" name="Başlık 9"/>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1528572" y="1376018"/>
            <a:ext cx="4480560" cy="768096"/>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4" name="İçerik Yer Tutucusu 3"/>
          <p:cNvSpPr>
            <a:spLocks noGrp="1"/>
          </p:cNvSpPr>
          <p:nvPr>
            <p:ph sz="half" idx="2"/>
          </p:nvPr>
        </p:nvSpPr>
        <p:spPr>
          <a:xfrm>
            <a:off x="1528572" y="2144114"/>
            <a:ext cx="4480560" cy="3494686"/>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6177169" y="1376018"/>
            <a:ext cx="4480560" cy="768096"/>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6" name="İçerik Yer Tutucusu 5"/>
          <p:cNvSpPr>
            <a:spLocks noGrp="1"/>
          </p:cNvSpPr>
          <p:nvPr>
            <p:ph sz="quarter" idx="4"/>
          </p:nvPr>
        </p:nvSpPr>
        <p:spPr>
          <a:xfrm>
            <a:off x="6177169" y="2144114"/>
            <a:ext cx="4480560" cy="3494686"/>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ekleme</a:t>
            </a:r>
            <a:endParaRPr lang="tr-TR" noProof="0" dirty="0"/>
          </a:p>
        </p:txBody>
      </p:sp>
      <p:sp>
        <p:nvSpPr>
          <p:cNvPr id="7" name="Tarih Yer Tutucusu 6"/>
          <p:cNvSpPr>
            <a:spLocks noGrp="1"/>
          </p:cNvSpPr>
          <p:nvPr>
            <p:ph type="dt" sz="half" idx="10"/>
          </p:nvPr>
        </p:nvSpPr>
        <p:spPr/>
        <p:txBody>
          <a:bodyPr rtlCol="0"/>
          <a:lstStyle/>
          <a:p>
            <a:pPr rtl="0"/>
            <a:fld id="{DAB7BC1C-27C0-4508-89E9-06144B2BC114}" type="datetime1">
              <a:rPr lang="tr-TR" noProof="0" smtClean="0"/>
              <a:t>9.10.2019</a:t>
            </a:fld>
            <a:endParaRPr lang="tr-TR" noProof="0" dirty="0"/>
          </a:p>
        </p:txBody>
      </p:sp>
      <p:sp>
        <p:nvSpPr>
          <p:cNvPr id="9" name="Slayt Numarası Yer Tutucusu 8"/>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6" name="Serbest 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 name="Serbest 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 name="Serbest 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9" name="Grup 69"/>
          <p:cNvGrpSpPr>
            <a:grpSpLocks noChangeAspect="1"/>
          </p:cNvGrpSpPr>
          <p:nvPr/>
        </p:nvGrpSpPr>
        <p:grpSpPr bwMode="auto">
          <a:xfrm flipH="1">
            <a:off x="9732236" y="958654"/>
            <a:ext cx="1400819" cy="4001744"/>
            <a:chOff x="3220" y="236"/>
            <a:chExt cx="1347" cy="3848"/>
          </a:xfrm>
        </p:grpSpPr>
        <p:sp>
          <p:nvSpPr>
            <p:cNvPr id="10" name="Serbest 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 name="Serbest 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Serbest 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 name="Serbest 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 name="Serbest 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 name="Serbest 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 name="Serbest 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 name="Serbest 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erbest 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 name="Serbest 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 name="Serbest 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 name="Serbest 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 name="Serbest 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 name="Serbest 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 name="Serbest 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 name="Serbest 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 name="Serbest 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 name="Serbest 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 name="Serbest 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 name="Serbest 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 name="Serbest 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 name="Serbest 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 name="Serbest 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 name="Serbest 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 name="Serbest 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 name="Serbest 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6" name="Serbest 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7" name="Serbest 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9" name="Serbest 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0" name="Serbest 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1" name="Serbest 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2" name="Serbest 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3" name="Serbest 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erbest 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Serbest 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6" name="Serbest 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7" name="Serbest 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8" name="Serbest 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9" name="Serbest 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0" name="Serbest 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1" name="Serbest 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2" name="Serbest 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3" name="Serbest 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4" name="Serbest 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5" name="Serbest 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6" name="Serbest 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7" name="Serbest 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8" name="Serbest 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9" name="Serbest 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0" name="Serbest 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1" name="Serbest 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2" name="Serbest 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3" name="Serbest 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4" name="Serbest 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5" name="Serbest 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6" name="Serbest 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7" name="Serbest 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8" name="Serbest 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79" name="Serbest 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0" name="Serbest 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1" name="Serbest 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2" name="Serbest 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3" name="Serbest 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4" name="Serbest 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5" name="Serbest 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6" name="Serbest 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7" name="Serbest 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8" name="Serbest 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9" name="Serbest 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0" name="Serbest 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1" name="Serbest 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2" name="Serbest 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93" name="Grup 69"/>
          <p:cNvGrpSpPr>
            <a:grpSpLocks noChangeAspect="1"/>
          </p:cNvGrpSpPr>
          <p:nvPr/>
        </p:nvGrpSpPr>
        <p:grpSpPr bwMode="auto">
          <a:xfrm>
            <a:off x="10895012" y="1248597"/>
            <a:ext cx="1254796" cy="3346122"/>
            <a:chOff x="3124" y="236"/>
            <a:chExt cx="1443" cy="3848"/>
          </a:xfrm>
        </p:grpSpPr>
        <p:sp>
          <p:nvSpPr>
            <p:cNvPr id="94" name="Serbest 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5" name="Serbest 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6" name="Serbest 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7" name="Serbest 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8" name="Serbest 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9" name="Serbest 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0" name="Serbest 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1" name="Serbest 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2" name="Serbest 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3" name="Serbest 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4" name="Serbest 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5" name="Serbest 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6" name="Serbest 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7" name="Serbest 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8" name="Serbest 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09" name="Serbest 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0" name="Serbest 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1" name="Serbest 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2" name="Serbest 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3" name="Serbest 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4" name="Serbest 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5" name="Serbest 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6" name="Serbest 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7" name="Serbest 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8" name="Serbest 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19" name="Serbest 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0" name="Serbest 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1" name="Serbest 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2" name="Serbest 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3" name="Serbest 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4" name="Serbest 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5" name="Serbest 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6" name="Serbest 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7" name="Serbest 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8" name="Serbest 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9" name="Serbest 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0" name="Serbest 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1" name="Serbest 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2" name="Serbest 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3" name="Serbest 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4" name="Serbest 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5" name="Serbest 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6" name="Serbest 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7" name="Serbest 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8" name="Serbest 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9" name="Serbest 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0" name="Serbest 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1" name="Serbest 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2" name="Serbest 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3" name="Serbest 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4" name="Serbest 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5" name="Serbest 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6" name="Serbest 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7" name="Serbest 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8" name="Serbest 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9" name="Serbest 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0" name="Serbest 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1" name="Serbest 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2" name="Serbest 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3" name="Serbest 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4" name="Serbest 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5" name="Serbest 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6" name="Serbest 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7" name="Serbest 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8" name="Serbest 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9" name="Serbest 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0" name="Serbest 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1" name="Serbest 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2" name="Serbest 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3" name="Serbest 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4" name="Serbest 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5" name="Serbest 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6" name="Serbest 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7" name="Serbest 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8" name="Serbest 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9" name="Serbest 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0" name="Serbest 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1" name="Serbest 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2" name="Serbest 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3" name="Serbest 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4" name="Serbest 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5" name="Serbest 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6" name="Serbest 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77" name="Grup 69"/>
          <p:cNvGrpSpPr>
            <a:grpSpLocks noChangeAspect="1"/>
          </p:cNvGrpSpPr>
          <p:nvPr/>
        </p:nvGrpSpPr>
        <p:grpSpPr bwMode="auto">
          <a:xfrm>
            <a:off x="9087454" y="2736976"/>
            <a:ext cx="906206" cy="2416549"/>
            <a:chOff x="3124" y="236"/>
            <a:chExt cx="1443" cy="3848"/>
          </a:xfrm>
        </p:grpSpPr>
        <p:sp>
          <p:nvSpPr>
            <p:cNvPr id="178" name="Serbest 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9" name="Serbest 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0" name="Serbest 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1" name="Serbest 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2" name="Serbest 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3" name="Serbest 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4" name="Serbest 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5" name="Serbest 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6" name="Serbest 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7" name="Serbest 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8" name="Serbest 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9" name="Serbest 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0" name="Serbest 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1" name="Serbest 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2" name="Serbest 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3" name="Serbest 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4" name="Serbest 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5" name="Serbest 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6" name="Serbest 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7" name="Serbest 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8" name="Serbest 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99" name="Serbest 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0" name="Serbest 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1" name="Serbest 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2" name="Serbest 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3" name="Serbest 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4" name="Serbest 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5" name="Serbest 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6" name="Serbest 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7" name="Serbest 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8" name="Serbest 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09" name="Serbest 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0" name="Serbest 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1" name="Serbest 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2" name="Serbest 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3" name="Serbest 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4" name="Serbest 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5" name="Serbest 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6" name="Serbest 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7" name="Serbest 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8" name="Serbest 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9" name="Serbest 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0" name="Serbest 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1" name="Serbest 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2" name="Serbest 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3" name="Serbest 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4" name="Serbest 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5" name="Serbest 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6" name="Serbest 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7" name="Serbest 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8" name="Serbest 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9" name="Serbest 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0" name="Serbest 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1" name="Serbest 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2" name="Serbest 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3" name="Serbest 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4" name="Serbest 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5" name="Serbest 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6" name="Serbest 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7" name="Serbest 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8" name="Serbest 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9" name="Serbest 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0" name="Serbest 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1" name="Serbest 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2" name="Serbest 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3" name="Serbest 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4" name="Serbest 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5" name="Serbest 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6" name="Serbest 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7" name="Serbest 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8" name="Serbest 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9" name="Serbest 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0" name="Serbest 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1" name="Serbest 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2" name="Serbest 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3" name="Serbest 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4" name="Serbest 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5" name="Serbest 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6" name="Serbest 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7" name="Serbest 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8" name="Serbest 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9" name="Serbest 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260" name="Grup 50"/>
          <p:cNvGrpSpPr>
            <a:grpSpLocks noChangeAspect="1"/>
          </p:cNvGrpSpPr>
          <p:nvPr/>
        </p:nvGrpSpPr>
        <p:grpSpPr bwMode="auto">
          <a:xfrm>
            <a:off x="10514012" y="2438400"/>
            <a:ext cx="1485016" cy="2195929"/>
            <a:chOff x="3369" y="1563"/>
            <a:chExt cx="940" cy="1390"/>
          </a:xfrm>
        </p:grpSpPr>
        <p:sp>
          <p:nvSpPr>
            <p:cNvPr id="261" name="Serbest 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2" name="Serbest 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3" name="Serbest 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4" name="Serbest 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5" name="Serbest 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6" name="Serbest 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7" name="Serbest 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8" name="Serbest 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69" name="Serbest 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0" name="Serbest 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1" name="Serbest 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2" name="Serbest 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3" name="Serbest 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solidFill>
                  <a:schemeClr val="accent6"/>
                </a:solidFill>
              </a:endParaRPr>
            </a:p>
          </p:txBody>
        </p:sp>
        <p:sp>
          <p:nvSpPr>
            <p:cNvPr id="274" name="Serbest 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5" name="Serbest 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6" name="Serbest 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7" name="Serbest 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solidFill>
                  <a:schemeClr val="accent6"/>
                </a:solidFill>
              </a:endParaRPr>
            </a:p>
          </p:txBody>
        </p:sp>
        <p:sp>
          <p:nvSpPr>
            <p:cNvPr id="278" name="Serbest 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79" name="Serbest 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0" name="Serbest 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1" name="Serbest 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2" name="Serbest 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3" name="Serbest 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4" name="Serbest 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solidFill>
                  <a:schemeClr val="accent6">
                    <a:lumMod val="75000"/>
                  </a:schemeClr>
                </a:solidFill>
              </a:endParaRPr>
            </a:p>
          </p:txBody>
        </p:sp>
        <p:sp>
          <p:nvSpPr>
            <p:cNvPr id="285" name="Serbest 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solidFill>
                  <a:schemeClr val="accent6">
                    <a:lumMod val="75000"/>
                  </a:schemeClr>
                </a:solidFill>
              </a:endParaRPr>
            </a:p>
          </p:txBody>
        </p:sp>
        <p:sp>
          <p:nvSpPr>
            <p:cNvPr id="286" name="Serbest 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7" name="Serbest 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8" name="Serbest 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289" name="Grup 5"/>
          <p:cNvGrpSpPr>
            <a:grpSpLocks noChangeAspect="1"/>
          </p:cNvGrpSpPr>
          <p:nvPr/>
        </p:nvGrpSpPr>
        <p:grpSpPr bwMode="auto">
          <a:xfrm>
            <a:off x="7988059" y="2988645"/>
            <a:ext cx="2439575" cy="3074765"/>
            <a:chOff x="2968" y="1107"/>
            <a:chExt cx="1736" cy="2188"/>
          </a:xfrm>
        </p:grpSpPr>
        <p:sp>
          <p:nvSpPr>
            <p:cNvPr id="290" name="Serbest 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2" name="Serbest 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3" name="Serbest 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4" name="Serbest 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5" name="Serbest 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6" name="Serbest 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7" name="Serbest 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8" name="Serbest 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9" name="Serbest 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0" name="Serbest 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1" name="Serbest 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2" name="Serbest 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3" name="Serbest 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4" name="Serbest 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5" name="Serbest 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6" name="Serbest 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7" name="Serbest 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8" name="Serbest 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9" name="Serbest 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310" name="Serbest 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311" name="Grup 29"/>
          <p:cNvGrpSpPr>
            <a:grpSpLocks noChangeAspect="1"/>
          </p:cNvGrpSpPr>
          <p:nvPr/>
        </p:nvGrpSpPr>
        <p:grpSpPr bwMode="auto">
          <a:xfrm flipH="1">
            <a:off x="9191537" y="4800600"/>
            <a:ext cx="2998875" cy="2083312"/>
            <a:chOff x="2481" y="1188"/>
            <a:chExt cx="2735" cy="1900"/>
          </a:xfrm>
        </p:grpSpPr>
        <p:sp>
          <p:nvSpPr>
            <p:cNvPr id="312" name="Serbest 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3" name="Serbest 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4" name="Serbest 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5" name="Serbest 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6" name="Serbest 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7" name="Serbest 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8" name="Serbest 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9" name="Serbest 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0" name="Serbest 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1" name="Serbest 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2" name="Serbest 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3" name="Serbest 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4" name="Serbest 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5" name="Serbest 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6" name="Serbest 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7" name="Serbest 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8" name="Serbest 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9" name="Serbest 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0" name="Serbest 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1" name="Serbest 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2" name="Serbest 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3" name="Serbest 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4" name="Serbest 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5" name="Serbest 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6" name="Serbest 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7" name="Serbest 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8" name="Serbest 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9" name="Serbest 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0" name="Serbest 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1" name="Serbest 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2" name="Serbest 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3" name="Serbest 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4" name="Serbest 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5" name="Serbest 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6" name="Serbest 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47" name="Serbest 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348" name="Grup 347"/>
          <p:cNvGrpSpPr/>
          <p:nvPr/>
        </p:nvGrpSpPr>
        <p:grpSpPr>
          <a:xfrm>
            <a:off x="-1588" y="3799401"/>
            <a:ext cx="4386410" cy="3084511"/>
            <a:chOff x="-1588" y="4419600"/>
            <a:chExt cx="3504440" cy="2464312"/>
          </a:xfrm>
        </p:grpSpPr>
        <p:grpSp>
          <p:nvGrpSpPr>
            <p:cNvPr id="349" name="Grup 156"/>
            <p:cNvGrpSpPr>
              <a:grpSpLocks noChangeAspect="1"/>
            </p:cNvGrpSpPr>
            <p:nvPr/>
          </p:nvGrpSpPr>
          <p:grpSpPr bwMode="auto">
            <a:xfrm>
              <a:off x="-321" y="4419600"/>
              <a:ext cx="2827754" cy="2458133"/>
              <a:chOff x="437" y="-367"/>
              <a:chExt cx="5799" cy="5041"/>
            </a:xfrm>
          </p:grpSpPr>
          <p:sp>
            <p:nvSpPr>
              <p:cNvPr id="375" name="Serbest 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6" name="Serbest 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7" name="Serbest 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8" name="Serbest 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9" name="Serbest 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0" name="Serbest 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1" name="Serbest 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2" name="Serbest 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3" name="Serbest 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4" name="Serbest 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5" name="Serbest 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6" name="Serbest 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7" name="Serbest 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8" name="Serbest 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9" name="Serbest 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0" name="Serbest 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1" name="Serbest 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2" name="Serbest 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3" name="Serbest 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4" name="Serbest 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5" name="Serbest 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6" name="Serbest 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7" name="Serbest 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8" name="Serbest 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9" name="Serbest 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0" name="Serbest 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1" name="Serbest 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2" name="Serbest 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3" name="Serbest 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4" name="Serbest 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5" name="Serbest 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6" name="Serbest 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7" name="Serbest 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8" name="Serbest 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9" name="Serbest 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0" name="Serbest 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1" name="Serbest 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2" name="Serbest 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3" name="Serbest 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4" name="Serbest 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5" name="Serbest 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6" name="Serbest 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7" name="Serbest 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8" name="Serbest 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9" name="Serbest 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0" name="Serbest 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1" name="Serbest 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350" name="Grup 349"/>
            <p:cNvGrpSpPr/>
            <p:nvPr/>
          </p:nvGrpSpPr>
          <p:grpSpPr>
            <a:xfrm flipH="1">
              <a:off x="2055224" y="5313306"/>
              <a:ext cx="1134584" cy="955223"/>
              <a:chOff x="3900133" y="5425719"/>
              <a:chExt cx="1778554" cy="1449268"/>
            </a:xfrm>
          </p:grpSpPr>
          <p:sp>
            <p:nvSpPr>
              <p:cNvPr id="366" name="Serbest 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7" name="Serbest 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8" name="Serbest 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9" name="Serbest 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0" name="Serbest 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1" name="Serbest 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2" name="Serbest 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3" name="Serbest 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4" name="Serbest 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351" name="Grup 350"/>
            <p:cNvGrpSpPr/>
            <p:nvPr/>
          </p:nvGrpSpPr>
          <p:grpSpPr>
            <a:xfrm>
              <a:off x="-1588" y="5362669"/>
              <a:ext cx="1522208" cy="1521243"/>
              <a:chOff x="-1588" y="5362669"/>
              <a:chExt cx="1522208" cy="1521243"/>
            </a:xfrm>
          </p:grpSpPr>
          <p:sp>
            <p:nvSpPr>
              <p:cNvPr id="359" name="Serbest 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0" name="Serbest 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1" name="Serbest 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2" name="Serbest 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3" name="Serbest 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4" name="Serbest 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5" name="Serbest 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352" name="Grup 351"/>
            <p:cNvGrpSpPr/>
            <p:nvPr/>
          </p:nvGrpSpPr>
          <p:grpSpPr>
            <a:xfrm>
              <a:off x="1808901" y="5856153"/>
              <a:ext cx="1693951" cy="1019100"/>
              <a:chOff x="1623186" y="-214403"/>
              <a:chExt cx="1171187" cy="716005"/>
            </a:xfrm>
          </p:grpSpPr>
          <p:sp>
            <p:nvSpPr>
              <p:cNvPr id="353" name="Serbest 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4" name="Serbest 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5" name="Serbest 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6" name="Serbest 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7" name="Serbest 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58" name="Serbest 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grpSp>
        <p:nvGrpSpPr>
          <p:cNvPr id="422" name="Grup 52"/>
          <p:cNvGrpSpPr>
            <a:grpSpLocks noChangeAspect="1"/>
          </p:cNvGrpSpPr>
          <p:nvPr/>
        </p:nvGrpSpPr>
        <p:grpSpPr bwMode="auto">
          <a:xfrm rot="19948164">
            <a:off x="369246" y="506291"/>
            <a:ext cx="892898" cy="1021771"/>
            <a:chOff x="4634" y="754"/>
            <a:chExt cx="1164" cy="1332"/>
          </a:xfrm>
        </p:grpSpPr>
        <p:sp>
          <p:nvSpPr>
            <p:cNvPr id="423" name="Serbest 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4" name="Serbest 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5" name="Serbest 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6" name="Serbest 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7" name="Serbest 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8" name="Serbest 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9" name="Serbest 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0" name="Serbest 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431" name="Grup 52"/>
          <p:cNvGrpSpPr>
            <a:grpSpLocks noChangeAspect="1"/>
          </p:cNvGrpSpPr>
          <p:nvPr/>
        </p:nvGrpSpPr>
        <p:grpSpPr bwMode="auto">
          <a:xfrm rot="5825446">
            <a:off x="11635759" y="394369"/>
            <a:ext cx="408172" cy="467084"/>
            <a:chOff x="4634" y="754"/>
            <a:chExt cx="1164" cy="1332"/>
          </a:xfrm>
        </p:grpSpPr>
        <p:sp>
          <p:nvSpPr>
            <p:cNvPr id="432" name="Serbest 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3" name="Serbest 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4" name="Serbest 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5" name="Serbest 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6" name="Serbest 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7" name="Serbest 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8" name="Serbest 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39" name="Serbest 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440" name="Grup 66"/>
          <p:cNvGrpSpPr>
            <a:grpSpLocks noChangeAspect="1"/>
          </p:cNvGrpSpPr>
          <p:nvPr/>
        </p:nvGrpSpPr>
        <p:grpSpPr bwMode="auto">
          <a:xfrm>
            <a:off x="23436" y="3048994"/>
            <a:ext cx="388175" cy="364678"/>
            <a:chOff x="3636" y="1964"/>
            <a:chExt cx="413" cy="388"/>
          </a:xfrm>
        </p:grpSpPr>
        <p:sp>
          <p:nvSpPr>
            <p:cNvPr id="441" name="Serbest 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2" name="Serbest 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3" name="Serbest 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4" name="Serbest 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5" name="Serbest 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6" name="Serbest 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7" name="Serbest 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48" name="Serbest 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 name="Başlık 1"/>
          <p:cNvSpPr>
            <a:spLocks noGrp="1"/>
          </p:cNvSpPr>
          <p:nvPr>
            <p:ph type="title"/>
          </p:nvPr>
        </p:nvSpPr>
        <p:spPr>
          <a:xfrm>
            <a:off x="2034904" y="828876"/>
            <a:ext cx="6058552" cy="3507549"/>
          </a:xfrm>
        </p:spPr>
        <p:txBody>
          <a:bodyPr rtlCol="0" anchor="ctr">
            <a:normAutofit/>
          </a:bodyPr>
          <a:lstStyle>
            <a:lvl1pPr algn="ctr">
              <a:defRPr sz="6000"/>
            </a:lvl1pPr>
          </a:lstStyle>
          <a:p>
            <a:pPr rtl="0"/>
            <a:r>
              <a:rPr lang="tr-TR" noProof="0" smtClean="0"/>
              <a:t>Asıl başlık stili için tıklatın</a:t>
            </a:r>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ekleme</a:t>
            </a:r>
            <a:endParaRPr lang="tr-TR" noProof="0" dirty="0"/>
          </a:p>
        </p:txBody>
      </p:sp>
      <p:sp>
        <p:nvSpPr>
          <p:cNvPr id="3" name="Tarih Yer Tutucusu 2"/>
          <p:cNvSpPr>
            <a:spLocks noGrp="1"/>
          </p:cNvSpPr>
          <p:nvPr>
            <p:ph type="dt" sz="half" idx="10"/>
          </p:nvPr>
        </p:nvSpPr>
        <p:spPr/>
        <p:txBody>
          <a:bodyPr rtlCol="0"/>
          <a:lstStyle/>
          <a:p>
            <a:pPr rtl="0"/>
            <a:fld id="{58CEB930-5414-4DB9-8D94-DC94379258AA}" type="datetime1">
              <a:rPr lang="tr-TR" noProof="0" smtClean="0"/>
              <a:t>9.10.2019</a:t>
            </a:fld>
            <a:endParaRPr lang="tr-TR" noProof="0" dirty="0"/>
          </a:p>
        </p:txBody>
      </p:sp>
      <p:sp>
        <p:nvSpPr>
          <p:cNvPr id="5" name="Slayt Numarası Yer Tutucusu 4"/>
          <p:cNvSpPr>
            <a:spLocks noGrp="1"/>
          </p:cNvSpPr>
          <p:nvPr>
            <p:ph type="sldNum" sz="quarter" idx="12"/>
          </p:nvPr>
        </p:nvSpPr>
        <p:spPr/>
        <p:txBody>
          <a:bodyPr rtlCol="0"/>
          <a:lstStyle/>
          <a:p>
            <a:pPr rtl="0"/>
            <a:fld id="{CA8D9AD5-F248-4919-864A-CFD76CC027D6}" type="slidenum">
              <a:rPr lang="tr-TR" noProof="0" smtClean="0"/>
              <a:t>‹#›</a:t>
            </a:fld>
            <a:endParaRPr lang="tr-TR" noProof="0"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smtClean="0"/>
              <a:t>Alt bilgi ekleme</a:t>
            </a:r>
            <a:endParaRPr lang="tr-TR" noProof="0" dirty="0"/>
          </a:p>
        </p:txBody>
      </p:sp>
      <p:sp>
        <p:nvSpPr>
          <p:cNvPr id="2" name="Tarih Yer Tutucusu 1"/>
          <p:cNvSpPr>
            <a:spLocks noGrp="1"/>
          </p:cNvSpPr>
          <p:nvPr>
            <p:ph type="dt" sz="half" idx="10"/>
          </p:nvPr>
        </p:nvSpPr>
        <p:spPr/>
        <p:txBody>
          <a:bodyPr rtlCol="0"/>
          <a:lstStyle/>
          <a:p>
            <a:pPr rtl="0"/>
            <a:fld id="{460FC167-785F-4C15-AD53-ECDDB92EE978}" type="datetime1">
              <a:rPr lang="tr-TR" noProof="0" smtClean="0"/>
              <a:t>9.10.2019</a:t>
            </a:fld>
            <a:endParaRPr lang="tr-TR" noProof="0" dirty="0"/>
          </a:p>
        </p:txBody>
      </p:sp>
      <p:sp>
        <p:nvSpPr>
          <p:cNvPr id="4" name="Slayt Numarası Yer Tutucusu 3"/>
          <p:cNvSpPr>
            <a:spLocks noGrp="1"/>
          </p:cNvSpPr>
          <p:nvPr>
            <p:ph type="sldNum" sz="quarter" idx="12"/>
          </p:nvPr>
        </p:nvSpPr>
        <p:spPr/>
        <p:txBody>
          <a:bodyPr rtlCol="0"/>
          <a:lstStyle/>
          <a:p>
            <a:pPr rtl="0"/>
            <a:fld id="{CA8D9AD5-F248-4919-864A-CFD76CC027D6}" type="slidenum">
              <a:rPr lang="tr-TR" noProof="0" smtClean="0"/>
              <a:t>‹#›</a:t>
            </a:fld>
            <a:endParaRPr lang="tr-TR" noProof="0"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1188720"/>
            <a:ext cx="3108960" cy="2286000"/>
          </a:xfrm>
        </p:spPr>
        <p:txBody>
          <a:bodyPr rtlCol="0" anchor="b">
            <a:normAutofit/>
          </a:bodyPr>
          <a:lstStyle>
            <a:lvl1pPr>
              <a:defRPr sz="3400" b="0"/>
            </a:lvl1pPr>
          </a:lstStyle>
          <a:p>
            <a:pPr rtl="0"/>
            <a:r>
              <a:rPr lang="tr-TR" noProof="0" smtClean="0"/>
              <a:t>Asıl başlık stili için tıklatın</a:t>
            </a:r>
            <a:endParaRPr lang="tr-TR" noProof="0" dirty="0"/>
          </a:p>
        </p:txBody>
      </p:sp>
      <p:sp>
        <p:nvSpPr>
          <p:cNvPr id="3" name="İçerik Yer Tutucusu 2"/>
          <p:cNvSpPr>
            <a:spLocks noGrp="1"/>
          </p:cNvSpPr>
          <p:nvPr>
            <p:ph idx="1"/>
          </p:nvPr>
        </p:nvSpPr>
        <p:spPr>
          <a:xfrm>
            <a:off x="4480560" y="457200"/>
            <a:ext cx="6675120" cy="59436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1097280" y="3474720"/>
            <a:ext cx="3108960" cy="1371600"/>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E4DDCDFA-F0F8-4CC6-9AC9-1DC6A8E77160}" type="datetime1">
              <a:rPr lang="tr-TR" noProof="0" smtClean="0"/>
              <a:t>9.10.2019</a:t>
            </a:fld>
            <a:endParaRPr lang="tr-TR" noProof="0" dirty="0"/>
          </a:p>
        </p:txBody>
      </p:sp>
      <p:sp>
        <p:nvSpPr>
          <p:cNvPr id="7" name="Slayt Numarası Yer Tutucusu 6"/>
          <p:cNvSpPr>
            <a:spLocks noGrp="1"/>
          </p:cNvSpPr>
          <p:nvPr>
            <p:ph type="sldNum" sz="quarter" idx="12"/>
          </p:nvPr>
        </p:nvSpPr>
        <p:spPr/>
        <p:txBody>
          <a:bodyPr rtlCol="0"/>
          <a:lstStyle/>
          <a:p>
            <a:pPr rtl="0"/>
            <a:fld id="{CA8D9AD5-F248-4919-864A-CFD76CC027D6}" type="slidenum">
              <a:rPr lang="tr-TR" noProof="0" smtClean="0"/>
              <a:t>‹#›</a:t>
            </a:fld>
            <a:endParaRPr lang="tr-TR" noProof="0"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sı İçeren Resim">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1188720"/>
            <a:ext cx="3108960" cy="2286000"/>
          </a:xfrm>
        </p:spPr>
        <p:txBody>
          <a:bodyPr rtlCol="0" anchor="b">
            <a:normAutofit/>
          </a:bodyPr>
          <a:lstStyle>
            <a:lvl1pPr>
              <a:defRPr sz="3400" b="0"/>
            </a:lvl1pPr>
          </a:lstStyle>
          <a:p>
            <a:pPr rtl="0"/>
            <a:r>
              <a:rPr lang="tr-TR" noProof="0"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4480560" y="457200"/>
            <a:ext cx="6675120" cy="5943600"/>
          </a:xfrm>
          <a:solidFill>
            <a:schemeClr val="bg1">
              <a:lumMod val="95000"/>
            </a:schemeClr>
          </a:solidFill>
        </p:spPr>
        <p:txBody>
          <a:bodyPr rtlCol="0">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1097280" y="3474720"/>
            <a:ext cx="3108960" cy="1371600"/>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p>
            <a:pPr rtl="0"/>
            <a:fld id="{31226980-CC3C-4087-A726-DB85130DE069}" type="datetime1">
              <a:rPr lang="tr-TR" noProof="0" smtClean="0"/>
              <a:t>9.10.2019</a:t>
            </a:fld>
            <a:endParaRPr lang="tr-TR" noProof="0" dirty="0"/>
          </a:p>
        </p:txBody>
      </p:sp>
      <p:sp>
        <p:nvSpPr>
          <p:cNvPr id="7" name="Slayt Numarası Yer Tutucusu 6"/>
          <p:cNvSpPr>
            <a:spLocks noGrp="1"/>
          </p:cNvSpPr>
          <p:nvPr>
            <p:ph type="sldNum" sz="quarter" idx="12"/>
          </p:nvPr>
        </p:nvSpPr>
        <p:spPr/>
        <p:txBody>
          <a:bodyPr rtlCol="0"/>
          <a:lstStyle/>
          <a:p>
            <a:pPr rtl="0"/>
            <a:fld id="{CA8D9AD5-F248-4919-864A-CFD76CC027D6}" type="slidenum">
              <a:rPr lang="tr-TR" noProof="0" smtClean="0"/>
              <a:t>‹#›</a:t>
            </a:fld>
            <a:endParaRPr lang="tr-TR" noProof="0"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Serbest 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8" name="Serbest 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9" name="Serbest 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rtlCol="0" anchor="t" anchorCtr="0" compatLnSpc="1">
            <a:prstTxWarp prst="textNoShape">
              <a:avLst/>
            </a:prstTxWarp>
          </a:bodyPr>
          <a:lstStyle/>
          <a:p>
            <a:pPr rtl="0"/>
            <a:endParaRPr lang="tr-TR" noProof="0" dirty="0"/>
          </a:p>
        </p:txBody>
      </p:sp>
      <p:grpSp>
        <p:nvGrpSpPr>
          <p:cNvPr id="10" name="Grup 66"/>
          <p:cNvGrpSpPr>
            <a:grpSpLocks noChangeAspect="1"/>
          </p:cNvGrpSpPr>
          <p:nvPr/>
        </p:nvGrpSpPr>
        <p:grpSpPr bwMode="auto">
          <a:xfrm>
            <a:off x="11647687" y="947576"/>
            <a:ext cx="426645" cy="400819"/>
            <a:chOff x="3636" y="1964"/>
            <a:chExt cx="413" cy="388"/>
          </a:xfrm>
        </p:grpSpPr>
        <p:sp>
          <p:nvSpPr>
            <p:cNvPr id="11" name="Serbest 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2" name="Serbest 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3" name="Serbest 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4" name="Serbest 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5" name="Serbest 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6" name="Serbest 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7" name="Serbest 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18" name="Serbest 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19" name="Grup 18"/>
          <p:cNvGrpSpPr/>
          <p:nvPr/>
        </p:nvGrpSpPr>
        <p:grpSpPr>
          <a:xfrm>
            <a:off x="11308927" y="6212029"/>
            <a:ext cx="875471" cy="645972"/>
            <a:chOff x="7344986" y="5566058"/>
            <a:chExt cx="1750940" cy="1291943"/>
          </a:xfrm>
        </p:grpSpPr>
        <p:sp>
          <p:nvSpPr>
            <p:cNvPr id="20" name="Serbest 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1" name="Serbest 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2" name="Serbest 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3" name="Serbest 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4" name="Serbest 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5" name="Serbest 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26" name="Grup 5"/>
          <p:cNvGrpSpPr>
            <a:grpSpLocks noChangeAspect="1"/>
          </p:cNvGrpSpPr>
          <p:nvPr/>
        </p:nvGrpSpPr>
        <p:grpSpPr bwMode="auto">
          <a:xfrm>
            <a:off x="2441" y="2873890"/>
            <a:ext cx="597228" cy="789302"/>
            <a:chOff x="2121" y="1060"/>
            <a:chExt cx="597" cy="789"/>
          </a:xfrm>
        </p:grpSpPr>
        <p:sp>
          <p:nvSpPr>
            <p:cNvPr id="27" name="Serbest 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8" name="Serbest 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29" name="Serbest 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0" name="Serbest 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1" name="Serbest 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2" name="Serbest 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3" name="Serbest 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34" name="Grup 16"/>
          <p:cNvGrpSpPr>
            <a:grpSpLocks noChangeAspect="1"/>
          </p:cNvGrpSpPr>
          <p:nvPr/>
        </p:nvGrpSpPr>
        <p:grpSpPr bwMode="auto">
          <a:xfrm>
            <a:off x="139505" y="-13010"/>
            <a:ext cx="1382907" cy="804244"/>
            <a:chOff x="1922" y="1129"/>
            <a:chExt cx="987" cy="574"/>
          </a:xfrm>
        </p:grpSpPr>
        <p:sp>
          <p:nvSpPr>
            <p:cNvPr id="35" name="Serbest 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6" name="Serbest 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7" name="Serbest 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8" name="Serbest 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39" name="Serbest 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0" name="Serbest 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1" name="Serbest 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2" name="Serbest 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43" name="Grup 28"/>
          <p:cNvGrpSpPr>
            <a:grpSpLocks noChangeAspect="1"/>
          </p:cNvGrpSpPr>
          <p:nvPr/>
        </p:nvGrpSpPr>
        <p:grpSpPr bwMode="auto">
          <a:xfrm>
            <a:off x="0" y="5007562"/>
            <a:ext cx="687853" cy="1147722"/>
            <a:chOff x="1901" y="2020"/>
            <a:chExt cx="1059" cy="1767"/>
          </a:xfrm>
        </p:grpSpPr>
        <p:sp>
          <p:nvSpPr>
            <p:cNvPr id="44" name="Serbest 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5" name="Serbest 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6" name="Serbest 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7" name="Serbest 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8" name="Serbest 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49" name="Serbest 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0" name="Serbest 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1" name="Serbest 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52" name="Grup 52"/>
          <p:cNvGrpSpPr>
            <a:grpSpLocks noChangeAspect="1"/>
          </p:cNvGrpSpPr>
          <p:nvPr/>
        </p:nvGrpSpPr>
        <p:grpSpPr bwMode="auto">
          <a:xfrm rot="19948164">
            <a:off x="11143247" y="105148"/>
            <a:ext cx="675071" cy="772505"/>
            <a:chOff x="4634" y="754"/>
            <a:chExt cx="1164" cy="1332"/>
          </a:xfrm>
        </p:grpSpPr>
        <p:sp>
          <p:nvSpPr>
            <p:cNvPr id="53" name="Serbest 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4" name="Serbest 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5" name="Serbest 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6" name="Serbest 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7" name="Serbest 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8" name="Serbest 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59" name="Serbest 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0" name="Serbest 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grpSp>
        <p:nvGrpSpPr>
          <p:cNvPr id="61" name="Grup 64"/>
          <p:cNvGrpSpPr>
            <a:grpSpLocks noChangeAspect="1"/>
          </p:cNvGrpSpPr>
          <p:nvPr/>
        </p:nvGrpSpPr>
        <p:grpSpPr bwMode="auto">
          <a:xfrm flipH="1">
            <a:off x="10782665" y="2958792"/>
            <a:ext cx="1028242" cy="1140705"/>
            <a:chOff x="2052" y="995"/>
            <a:chExt cx="768" cy="852"/>
          </a:xfrm>
        </p:grpSpPr>
        <p:sp>
          <p:nvSpPr>
            <p:cNvPr id="62" name="Serbest 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3" name="Serbest 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4" name="Serbest 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5" name="Serbest 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6" name="Serbest 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7" name="Serbest 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8" name="Serbest 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sp>
          <p:nvSpPr>
            <p:cNvPr id="69" name="Serbest 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tr-TR" noProof="0" dirty="0"/>
            </a:p>
          </p:txBody>
        </p:sp>
      </p:grpSp>
      <p:sp>
        <p:nvSpPr>
          <p:cNvPr id="2" name="Başlık Yer Tutucusu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pPr rtl="0"/>
            <a:r>
              <a:rPr lang="tr-TR" noProof="0" dirty="0" smtClean="0"/>
              <a:t>Asıl başlık stilini düzenlemek için tıklayın</a:t>
            </a:r>
            <a:endParaRPr lang="tr-TR" noProof="0" dirty="0"/>
          </a:p>
        </p:txBody>
      </p:sp>
      <p:sp>
        <p:nvSpPr>
          <p:cNvPr id="3" name="Metin Yer Tutucusu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5" name="Alt Bilgi Yer Tutucusu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pPr rtl="0"/>
            <a:r>
              <a:rPr lang="tr-TR" noProof="0" dirty="0" smtClean="0"/>
              <a:t>Alt bilgi ekleme</a:t>
            </a:r>
            <a:endParaRPr lang="tr-TR" noProof="0" dirty="0"/>
          </a:p>
        </p:txBody>
      </p:sp>
      <p:sp>
        <p:nvSpPr>
          <p:cNvPr id="4" name="Tarih Yer Tutucusu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pPr rtl="0"/>
            <a:fld id="{4901B556-B979-4160-B665-FBDC7CC5A8AD}" type="datetime1">
              <a:rPr lang="tr-TR" noProof="0" smtClean="0"/>
              <a:t>9.10.2019</a:t>
            </a:fld>
            <a:endParaRPr lang="tr-TR" noProof="0" dirty="0"/>
          </a:p>
        </p:txBody>
      </p:sp>
      <p:sp>
        <p:nvSpPr>
          <p:cNvPr id="6" name="Slayt Numarası Yer Tutucusu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pPr rtl="0"/>
            <a:fld id="{CA8D9AD5-F248-4919-864A-CFD76CC027D6}" type="slidenum">
              <a:rPr lang="tr-TR" noProof="0" smtClean="0"/>
              <a:pPr/>
              <a:t>‹#›</a:t>
            </a:fld>
            <a:endParaRPr lang="tr-TR" noProof="0"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98792" y="0"/>
            <a:ext cx="6623545" cy="4966538"/>
          </a:xfrm>
        </p:spPr>
        <p:txBody>
          <a:bodyPr rtlCol="0">
            <a:normAutofit fontScale="90000"/>
          </a:bodyPr>
          <a:lstStyle/>
          <a:p>
            <a:r>
              <a:rPr lang="tr-TR" sz="4900" b="1" dirty="0"/>
              <a:t>ÇOCUKLARIMIZ BİRER GÜL GONCASI BİZLER ONLARIN BAŞINA GELEN DOĞAL </a:t>
            </a:r>
            <a:r>
              <a:rPr lang="tr-TR" sz="4900" b="1" dirty="0" smtClean="0"/>
              <a:t>AFET MİYİZ</a:t>
            </a:r>
            <a:r>
              <a:rPr lang="tr-TR" sz="4900" b="1" dirty="0"/>
              <a:t>?</a:t>
            </a:r>
            <a:br>
              <a:rPr lang="tr-TR" sz="4900" b="1" dirty="0"/>
            </a:br>
            <a:r>
              <a:rPr lang="tr-TR" sz="4900" b="1" dirty="0"/>
              <a:t>DOĞAL EBEVEYN Mİ?</a:t>
            </a:r>
            <a:r>
              <a:rPr lang="tr-TR" b="1" dirty="0"/>
              <a:t/>
            </a:r>
            <a:br>
              <a:rPr lang="tr-TR" b="1" dirty="0"/>
            </a:br>
            <a:endParaRPr lang="tr-T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5067004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1" y="818866"/>
            <a:ext cx="9021147" cy="4819934"/>
          </a:xfrm>
        </p:spPr>
        <p:txBody>
          <a:bodyPr/>
          <a:lstStyle/>
          <a:p>
            <a:pPr indent="0" algn="ctr">
              <a:buNone/>
            </a:pPr>
            <a:r>
              <a:rPr lang="tr-TR" dirty="0"/>
              <a:t> </a:t>
            </a:r>
            <a:r>
              <a:rPr lang="tr-TR" dirty="0" smtClean="0"/>
              <a:t>    Anne- </a:t>
            </a:r>
            <a:r>
              <a:rPr lang="tr-TR" dirty="0"/>
              <a:t>çocuk ilişkisinde </a:t>
            </a:r>
            <a:r>
              <a:rPr lang="tr-TR" dirty="0" smtClean="0"/>
              <a:t>daha çok ortaya </a:t>
            </a:r>
            <a:r>
              <a:rPr lang="tr-TR" dirty="0"/>
              <a:t>çıkan bu aşırı koruyuculuğun altında annenin duygusal yalnızlığı yatmaktadır. Anne çocuğuyla bütünleşir, kalkan olur ona yardım ettiğini </a:t>
            </a:r>
            <a:r>
              <a:rPr lang="tr-TR" dirty="0" err="1" smtClean="0"/>
              <a:t>sanar</a:t>
            </a:r>
            <a:r>
              <a:rPr lang="tr-TR" dirty="0"/>
              <a:t>. </a:t>
            </a:r>
          </a:p>
          <a:p>
            <a:pPr indent="0">
              <a:buNone/>
            </a:pPr>
            <a:endParaRPr lang="tr-TR" dirty="0"/>
          </a:p>
          <a:p>
            <a:pPr marL="285750" indent="-285750"/>
            <a:r>
              <a:rPr lang="tr-TR" dirty="0"/>
              <a:t>7 </a:t>
            </a:r>
            <a:r>
              <a:rPr lang="tr-TR" dirty="0" smtClean="0"/>
              <a:t>yaşındaki çocuğunun okula </a:t>
            </a:r>
            <a:r>
              <a:rPr lang="tr-TR" dirty="0"/>
              <a:t>gitmek istemediği  için başvuran bir ailenin </a:t>
            </a:r>
            <a:r>
              <a:rPr lang="tr-TR" dirty="0" smtClean="0"/>
              <a:t> </a:t>
            </a:r>
            <a:r>
              <a:rPr lang="tr-TR" dirty="0"/>
              <a:t>çocuğun tadı kötü diye ilacı istememesi üzerine annenin çocuğa ilaç vermemesi</a:t>
            </a:r>
          </a:p>
          <a:p>
            <a:endParaRPr lang="tr-TR" dirty="0"/>
          </a:p>
        </p:txBody>
      </p:sp>
      <p:pic>
        <p:nvPicPr>
          <p:cNvPr id="7" name="Resim 6"/>
          <p:cNvPicPr>
            <a:picLocks noChangeAspect="1"/>
          </p:cNvPicPr>
          <p:nvPr/>
        </p:nvPicPr>
        <p:blipFill rotWithShape="1">
          <a:blip r:embed="rId2">
            <a:extLst>
              <a:ext uri="{28A0092B-C50C-407E-A947-70E740481C1C}">
                <a14:useLocalDpi xmlns:a14="http://schemas.microsoft.com/office/drawing/2010/main" val="0"/>
              </a:ext>
            </a:extLst>
          </a:blip>
          <a:srcRect l="17937" t="19460" r="19726"/>
          <a:stretch/>
        </p:blipFill>
        <p:spPr>
          <a:xfrm>
            <a:off x="9072511" y="3429000"/>
            <a:ext cx="3119489" cy="3429000"/>
          </a:xfrm>
          <a:prstGeom prst="rect">
            <a:avLst/>
          </a:prstGeom>
        </p:spPr>
      </p:pic>
    </p:spTree>
    <p:extLst>
      <p:ext uri="{BB962C8B-B14F-4D97-AF65-F5344CB8AC3E}">
        <p14:creationId xmlns:p14="http://schemas.microsoft.com/office/powerpoint/2010/main" val="167027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764275"/>
            <a:ext cx="9212216" cy="5065593"/>
          </a:xfrm>
        </p:spPr>
        <p:txBody>
          <a:bodyPr>
            <a:normAutofit/>
          </a:bodyPr>
          <a:lstStyle/>
          <a:p>
            <a:pPr marL="45720" indent="0">
              <a:buNone/>
            </a:pPr>
            <a:r>
              <a:rPr lang="tr-TR" sz="3200" b="1" dirty="0" smtClean="0"/>
              <a:t>İlgisiz kayıtsız tutum</a:t>
            </a:r>
            <a:endParaRPr lang="tr-TR" sz="3200" b="1" dirty="0"/>
          </a:p>
        </p:txBody>
      </p:sp>
      <p:sp>
        <p:nvSpPr>
          <p:cNvPr id="7" name="Oval 6"/>
          <p:cNvSpPr/>
          <p:nvPr/>
        </p:nvSpPr>
        <p:spPr>
          <a:xfrm>
            <a:off x="2278088" y="2332112"/>
            <a:ext cx="2952328" cy="3384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tr-TR" dirty="0" smtClean="0">
                <a:solidFill>
                  <a:schemeClr val="tx1"/>
                </a:solidFill>
              </a:rPr>
              <a:t>Çocuğu yalnız bırakma, görmezlikten gelme, dışlaması anlamına gelen bir tutum sergilemektir</a:t>
            </a:r>
          </a:p>
        </p:txBody>
      </p:sp>
      <p:sp>
        <p:nvSpPr>
          <p:cNvPr id="8" name="Oval 7"/>
          <p:cNvSpPr/>
          <p:nvPr/>
        </p:nvSpPr>
        <p:spPr>
          <a:xfrm>
            <a:off x="6611698" y="2332112"/>
            <a:ext cx="2952328" cy="3384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tr-TR" dirty="0" smtClean="0">
                <a:solidFill>
                  <a:schemeClr val="tx1"/>
                </a:solidFill>
              </a:rPr>
              <a:t>Saldırgan, iletişimi zayıf olan bir çocuk olur.</a:t>
            </a:r>
          </a:p>
        </p:txBody>
      </p:sp>
    </p:spTree>
    <p:extLst>
      <p:ext uri="{BB962C8B-B14F-4D97-AF65-F5344CB8AC3E}">
        <p14:creationId xmlns:p14="http://schemas.microsoft.com/office/powerpoint/2010/main" val="3746528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4" name="İçerik Yer Tutucusu 3"/>
          <p:cNvSpPr>
            <a:spLocks noGrp="1"/>
          </p:cNvSpPr>
          <p:nvPr>
            <p:ph sz="half" idx="2"/>
          </p:nvPr>
        </p:nvSpPr>
        <p:spPr>
          <a:xfrm>
            <a:off x="1528572" y="2144114"/>
            <a:ext cx="9129158" cy="3494686"/>
          </a:xfrm>
        </p:spPr>
        <p:txBody>
          <a:bodyPr/>
          <a:lstStyle/>
          <a:p>
            <a:pPr marL="45720" indent="0">
              <a:buNone/>
            </a:pPr>
            <a:r>
              <a:rPr lang="tr-TR" dirty="0"/>
              <a:t>Duygusal ihmale yol açan böyle bir ortamda anne- baba- çocuk üçgeni arasında iletişim kopukluğu gözlenir. Anne babanın ilgisizliği ile çocuğun öğretmenine, arkadaşlarına ve yakın çevresindeki eşyalara zarar ve suçluluk davranışı arasında yakın bir ilişki bulunmuştur.</a:t>
            </a:r>
          </a:p>
          <a:p>
            <a:pPr marL="45720" indent="0">
              <a:buNone/>
            </a:pPr>
            <a:endParaRPr lang="tr-TR" dirty="0"/>
          </a:p>
        </p:txBody>
      </p:sp>
      <p:sp>
        <p:nvSpPr>
          <p:cNvPr id="7" name="Gülen Yüz 6"/>
          <p:cNvSpPr/>
          <p:nvPr/>
        </p:nvSpPr>
        <p:spPr>
          <a:xfrm>
            <a:off x="7707340" y="3405992"/>
            <a:ext cx="2304256" cy="2376264"/>
          </a:xfrm>
          <a:prstGeom prst="smileyFace">
            <a:avLst>
              <a:gd name="adj" fmla="val -4653"/>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08931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b="1" dirty="0"/>
              <a:t>Güven verici, destekleyici ve hoşgörülü tutum</a:t>
            </a:r>
            <a:r>
              <a:rPr lang="tr-TR" sz="3600" dirty="0"/>
              <a:t/>
            </a:r>
            <a:br>
              <a:rPr lang="tr-TR" sz="3600" dirty="0"/>
            </a:br>
            <a:endParaRPr lang="tr-TR" dirty="0"/>
          </a:p>
        </p:txBody>
      </p:sp>
      <p:sp>
        <p:nvSpPr>
          <p:cNvPr id="7" name="Oval 6"/>
          <p:cNvSpPr/>
          <p:nvPr/>
        </p:nvSpPr>
        <p:spPr>
          <a:xfrm>
            <a:off x="2495986" y="1894735"/>
            <a:ext cx="3195129" cy="3384376"/>
          </a:xfrm>
          <a:prstGeom prst="ellipse">
            <a:avLst/>
          </a:prstGeom>
          <a:solidFill>
            <a:srgbClr val="FE8637"/>
          </a:solidFill>
          <a:ln w="34925" cap="flat" cmpd="sng" algn="ctr">
            <a:solidFill>
              <a:sysClr val="window" lastClr="FFFFFF"/>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black"/>
                </a:solidFill>
                <a:effectLst/>
                <a:uLnTx/>
                <a:uFillTx/>
                <a:latin typeface="Century Schoolbook"/>
              </a:rPr>
              <a:t>Anne-babanın hoşgörü sahibi olduğu, sorumlulukların var </a:t>
            </a:r>
            <a:r>
              <a:rPr kumimoji="0" lang="tr-TR" sz="1800" b="0" i="0" u="none" strike="noStrike" kern="0" cap="none" spc="0" normalizeH="0" baseline="0" noProof="0" dirty="0" err="1" smtClean="0">
                <a:ln>
                  <a:noFill/>
                </a:ln>
                <a:solidFill>
                  <a:prstClr val="black"/>
                </a:solidFill>
                <a:effectLst/>
                <a:uLnTx/>
                <a:uFillTx/>
                <a:latin typeface="Century Schoolbook"/>
              </a:rPr>
              <a:t>olduğu,demokratik</a:t>
            </a:r>
            <a:r>
              <a:rPr kumimoji="0" lang="tr-TR" sz="1800" b="0" i="0" u="none" strike="noStrike" kern="0" cap="none" spc="0" normalizeH="0" baseline="0" noProof="0" dirty="0" smtClean="0">
                <a:ln>
                  <a:noFill/>
                </a:ln>
                <a:solidFill>
                  <a:prstClr val="black"/>
                </a:solidFill>
                <a:effectLst/>
                <a:uLnTx/>
                <a:uFillTx/>
                <a:latin typeface="Century Schoolbook"/>
              </a:rPr>
              <a:t> bir tutum sergilemektir</a:t>
            </a:r>
          </a:p>
        </p:txBody>
      </p:sp>
      <p:sp>
        <p:nvSpPr>
          <p:cNvPr id="8" name="Oval 7"/>
          <p:cNvSpPr/>
          <p:nvPr/>
        </p:nvSpPr>
        <p:spPr>
          <a:xfrm>
            <a:off x="6884188" y="1894735"/>
            <a:ext cx="3160564" cy="3384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tr-TR" dirty="0" smtClean="0">
                <a:solidFill>
                  <a:schemeClr val="tx1"/>
                </a:solidFill>
              </a:rPr>
              <a:t>Kendine ve çevresine saygılı, girişimci, yaratıcı, sınırlarını ve sorumluluklarını bilen bir çocuk olur.</a:t>
            </a:r>
          </a:p>
        </p:txBody>
      </p:sp>
    </p:spTree>
    <p:extLst>
      <p:ext uri="{BB962C8B-B14F-4D97-AF65-F5344CB8AC3E}">
        <p14:creationId xmlns:p14="http://schemas.microsoft.com/office/powerpoint/2010/main" val="62816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887104"/>
            <a:ext cx="8980204" cy="4751696"/>
          </a:xfrm>
        </p:spPr>
        <p:txBody>
          <a:bodyPr/>
          <a:lstStyle/>
          <a:p>
            <a:pPr marL="45720" indent="0">
              <a:buNone/>
            </a:pPr>
            <a:r>
              <a:rPr lang="tr-TR" b="1" dirty="0"/>
              <a:t>Sütü döken çocuğa annenin;  ‘elinden kaydı galiba hadi gel beraber temizleyelim, bardağı elini kuruladıktan sonra tutabilirsin, yetişemediğin zaman benden yardım isteyebilir yada bir tabure kullanabilirsin’ gibi tepkide ve önermelerde bulunan anne çocuğa hata yapılabilir  olduğunu bunu telafi edebileceğini ve  bir daha aynı hatayı yapmaması için neler yapacağını da öğretmiş oldu.</a:t>
            </a:r>
          </a:p>
          <a:p>
            <a:pPr marL="45720" indent="0">
              <a:buNone/>
            </a:pPr>
            <a:endParaRPr lang="tr-TR"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2870" y="4080681"/>
            <a:ext cx="2152826" cy="1558119"/>
          </a:xfrm>
          <a:prstGeom prst="rect">
            <a:avLst/>
          </a:prstGeom>
        </p:spPr>
      </p:pic>
    </p:spTree>
    <p:extLst>
      <p:ext uri="{BB962C8B-B14F-4D97-AF65-F5344CB8AC3E}">
        <p14:creationId xmlns:p14="http://schemas.microsoft.com/office/powerpoint/2010/main" val="81939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1" y="1078173"/>
            <a:ext cx="9143977" cy="4560627"/>
          </a:xfrm>
        </p:spPr>
        <p:txBody>
          <a:bodyPr/>
          <a:lstStyle/>
          <a:p>
            <a:pPr marL="45720" indent="0">
              <a:buNone/>
            </a:pPr>
            <a:endParaRPr lang="tr-TR" dirty="0" smtClean="0"/>
          </a:p>
          <a:p>
            <a:pPr marL="45720" indent="0">
              <a:buNone/>
            </a:pPr>
            <a:r>
              <a:rPr lang="tr-TR" dirty="0"/>
              <a:t> </a:t>
            </a:r>
            <a:endParaRPr lang="tr-TR" dirty="0" smtClean="0"/>
          </a:p>
          <a:p>
            <a:pPr marL="45720" indent="0">
              <a:buNone/>
            </a:pPr>
            <a:r>
              <a:rPr lang="tr-TR" dirty="0" smtClean="0"/>
              <a:t>  </a:t>
            </a:r>
            <a:r>
              <a:rPr lang="tr-TR" sz="2400" dirty="0"/>
              <a:t>Anne baba tutumları çocuğun kişiliğinin oluşumunda ve karakterinin oluşmasında büyük önem taşır. Anne baba çocuk üçgeni sevgi temeline dayanmalıdır. Özdeşim modeli olan anne baba bilmelidir ki çocuğa nasıl bir davranış türü uygularsa benzer davranışı onda görecektir.</a:t>
            </a:r>
          </a:p>
        </p:txBody>
      </p:sp>
    </p:spTree>
    <p:extLst>
      <p:ext uri="{BB962C8B-B14F-4D97-AF65-F5344CB8AC3E}">
        <p14:creationId xmlns:p14="http://schemas.microsoft.com/office/powerpoint/2010/main" val="341453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2144114"/>
            <a:ext cx="9129158" cy="3494686"/>
          </a:xfrm>
        </p:spPr>
        <p:txBody>
          <a:bodyPr/>
          <a:lstStyle/>
          <a:p>
            <a:pPr marL="45720" indent="0">
              <a:buNone/>
            </a:pPr>
            <a:r>
              <a:rPr lang="tr-TR" dirty="0" smtClean="0"/>
              <a:t>1) En sevdiği etkinlik nedir?</a:t>
            </a:r>
          </a:p>
          <a:p>
            <a:pPr marL="45720" indent="0">
              <a:buNone/>
            </a:pPr>
            <a:r>
              <a:rPr lang="tr-TR" dirty="0"/>
              <a:t>2) Serbest zamanlarında yapmaktan en çok hoşlandığı şey nedir</a:t>
            </a:r>
            <a:r>
              <a:rPr lang="tr-TR" dirty="0" smtClean="0"/>
              <a:t>?</a:t>
            </a:r>
          </a:p>
          <a:p>
            <a:pPr marL="45720" indent="0">
              <a:buNone/>
            </a:pPr>
            <a:r>
              <a:rPr lang="tr-TR" dirty="0"/>
              <a:t>3) En yakın arkadaşı kimdir</a:t>
            </a:r>
            <a:r>
              <a:rPr lang="tr-TR" dirty="0" smtClean="0"/>
              <a:t>?</a:t>
            </a:r>
          </a:p>
          <a:p>
            <a:pPr marL="45720" indent="0">
              <a:buNone/>
            </a:pPr>
            <a:r>
              <a:rPr lang="tr-TR" dirty="0" smtClean="0"/>
              <a:t>4) </a:t>
            </a:r>
            <a:r>
              <a:rPr lang="tr-TR" dirty="0"/>
              <a:t>Hangi sanatsal\sosyal\sportif faaliyetler ilgisini çeker</a:t>
            </a:r>
            <a:r>
              <a:rPr lang="tr-TR" dirty="0" smtClean="0"/>
              <a:t>?</a:t>
            </a:r>
          </a:p>
          <a:p>
            <a:pPr marL="45720" indent="0">
              <a:buNone/>
            </a:pPr>
            <a:r>
              <a:rPr lang="tr-TR" dirty="0"/>
              <a:t>5) Ne tür müzik dinlemekten hoşlanır</a:t>
            </a:r>
            <a:r>
              <a:rPr lang="tr-TR" dirty="0" smtClean="0"/>
              <a:t>?</a:t>
            </a:r>
          </a:p>
          <a:p>
            <a:pPr marL="45720" indent="0">
              <a:buNone/>
            </a:pPr>
            <a:r>
              <a:rPr lang="tr-TR" dirty="0"/>
              <a:t>6) Rol modeli olan kişi kimdir? (Bir akraba, öğretmen, ebeveyn veya ünlü bir kimse olabilir).</a:t>
            </a:r>
          </a:p>
          <a:p>
            <a:endParaRPr lang="tr-TR" dirty="0"/>
          </a:p>
        </p:txBody>
      </p:sp>
      <p:sp>
        <p:nvSpPr>
          <p:cNvPr id="7" name="Unvan 6"/>
          <p:cNvSpPr>
            <a:spLocks noGrp="1"/>
          </p:cNvSpPr>
          <p:nvPr>
            <p:ph type="title"/>
          </p:nvPr>
        </p:nvSpPr>
        <p:spPr>
          <a:xfrm>
            <a:off x="1524000" y="368490"/>
            <a:ext cx="9230436" cy="1637730"/>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ANAOKULUNA UYUM SÜRECİNDE NELER YAPMALIYIM?</a:t>
            </a:r>
            <a:r>
              <a:rPr lang="tr-TR" dirty="0"/>
              <a:t/>
            </a:r>
            <a:br>
              <a:rPr lang="tr-TR" dirty="0"/>
            </a:br>
            <a:r>
              <a:rPr lang="tr-TR" dirty="0" smtClean="0"/>
              <a:t/>
            </a:r>
            <a:br>
              <a:rPr lang="tr-TR" dirty="0" smtClean="0"/>
            </a:br>
            <a:r>
              <a:rPr lang="tr-TR" dirty="0" smtClean="0"/>
              <a:t>Çocuğumu Tanıyorum</a:t>
            </a:r>
            <a:endParaRPr lang="tr-TR" dirty="0"/>
          </a:p>
        </p:txBody>
      </p:sp>
    </p:spTree>
    <p:extLst>
      <p:ext uri="{BB962C8B-B14F-4D97-AF65-F5344CB8AC3E}">
        <p14:creationId xmlns:p14="http://schemas.microsoft.com/office/powerpoint/2010/main" val="300362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1" y="968991"/>
            <a:ext cx="9253159" cy="4669809"/>
          </a:xfrm>
        </p:spPr>
        <p:txBody>
          <a:bodyPr/>
          <a:lstStyle/>
          <a:p>
            <a:pPr marL="45720" indent="0">
              <a:buNone/>
            </a:pPr>
            <a:r>
              <a:rPr lang="tr-TR" dirty="0"/>
              <a:t>7) Onu en çok ne mutlu eder</a:t>
            </a:r>
            <a:r>
              <a:rPr lang="tr-TR" dirty="0" smtClean="0"/>
              <a:t>?</a:t>
            </a:r>
          </a:p>
          <a:p>
            <a:pPr marL="45720" indent="0">
              <a:buNone/>
            </a:pPr>
            <a:r>
              <a:rPr lang="tr-TR" dirty="0" smtClean="0"/>
              <a:t>8) </a:t>
            </a:r>
            <a:r>
              <a:rPr lang="fr-FR" dirty="0"/>
              <a:t>Onu en </a:t>
            </a:r>
            <a:r>
              <a:rPr lang="fr-FR" dirty="0" err="1"/>
              <a:t>çok</a:t>
            </a:r>
            <a:r>
              <a:rPr lang="fr-FR" dirty="0"/>
              <a:t> ne </a:t>
            </a:r>
            <a:r>
              <a:rPr lang="fr-FR" dirty="0" err="1"/>
              <a:t>üzer</a:t>
            </a:r>
            <a:r>
              <a:rPr lang="fr-FR" dirty="0" smtClean="0"/>
              <a:t>?</a:t>
            </a:r>
            <a:endParaRPr lang="tr-TR" dirty="0" smtClean="0"/>
          </a:p>
          <a:p>
            <a:pPr marL="45720" indent="0">
              <a:buNone/>
            </a:pPr>
            <a:r>
              <a:rPr lang="tr-TR" dirty="0"/>
              <a:t>9) Öfkelenince ne yapar? (Kızdığında nasıl tepki verir?) </a:t>
            </a:r>
            <a:endParaRPr lang="tr-TR" dirty="0" smtClean="0"/>
          </a:p>
          <a:p>
            <a:pPr marL="45720" indent="0">
              <a:buNone/>
            </a:pPr>
            <a:r>
              <a:rPr lang="tr-TR" dirty="0"/>
              <a:t>10) Çocuğunuzun kendisinde en beğendiği özellik nedir</a:t>
            </a:r>
            <a:r>
              <a:rPr lang="tr-TR" dirty="0" smtClean="0"/>
              <a:t>?</a:t>
            </a:r>
          </a:p>
          <a:p>
            <a:pPr marL="45720" indent="0">
              <a:buNone/>
            </a:pPr>
            <a:r>
              <a:rPr lang="tr-TR" dirty="0"/>
              <a:t>11) Çocuğunuzun en sevdiği yemek hangisidir</a:t>
            </a:r>
            <a:r>
              <a:rPr lang="tr-TR" dirty="0" smtClean="0"/>
              <a:t>?</a:t>
            </a:r>
          </a:p>
          <a:p>
            <a:pPr marL="45720" indent="0">
              <a:buNone/>
            </a:pPr>
            <a:r>
              <a:rPr lang="tr-TR" dirty="0"/>
              <a:t>12) Çocuğunuzun en yetenekli olduğu konular hangileridir? (ders veya ders dışı) </a:t>
            </a:r>
          </a:p>
        </p:txBody>
      </p:sp>
    </p:spTree>
    <p:extLst>
      <p:ext uri="{BB962C8B-B14F-4D97-AF65-F5344CB8AC3E}">
        <p14:creationId xmlns:p14="http://schemas.microsoft.com/office/powerpoint/2010/main" val="221907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19573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idx="1"/>
          </p:nvPr>
        </p:nvSpPr>
        <p:spPr/>
        <p:txBody>
          <a:bodyPr rtlCol="0">
            <a:normAutofit/>
          </a:bodyPr>
          <a:lstStyle/>
          <a:p>
            <a:pPr rtl="0"/>
            <a:r>
              <a:rPr lang="tr-TR" sz="3200" dirty="0" smtClean="0"/>
              <a:t>DOĞRU</a:t>
            </a:r>
            <a:endParaRPr lang="tr-TR" sz="3200" dirty="0"/>
          </a:p>
        </p:txBody>
      </p:sp>
      <p:sp>
        <p:nvSpPr>
          <p:cNvPr id="3" name="İçerik Yer Tutucusu 2"/>
          <p:cNvSpPr>
            <a:spLocks noGrp="1"/>
          </p:cNvSpPr>
          <p:nvPr>
            <p:ph sz="half" idx="2"/>
          </p:nvPr>
        </p:nvSpPr>
        <p:spPr/>
        <p:txBody>
          <a:bodyPr rtlCol="0">
            <a:normAutofit fontScale="92500" lnSpcReduction="10000"/>
          </a:bodyPr>
          <a:lstStyle/>
          <a:p>
            <a:pPr rtl="0"/>
            <a:r>
              <a:rPr lang="tr-TR" sz="2800" dirty="0" smtClean="0"/>
              <a:t>Seni okula götüreceğim </a:t>
            </a:r>
          </a:p>
          <a:p>
            <a:pPr rtl="0"/>
            <a:r>
              <a:rPr lang="tr-TR" sz="2800" dirty="0" smtClean="0"/>
              <a:t>Yeni bir ortama girmek seni üzüyor</a:t>
            </a:r>
          </a:p>
          <a:p>
            <a:pPr rtl="0"/>
            <a:r>
              <a:rPr lang="tr-TR" sz="2800" dirty="0" smtClean="0"/>
              <a:t>Okulda oyunlar oynayacaksın şarkılar söyleyeceksin</a:t>
            </a:r>
          </a:p>
          <a:p>
            <a:pPr rtl="0"/>
            <a:r>
              <a:rPr lang="tr-TR" sz="2800" dirty="0" smtClean="0"/>
              <a:t>Sınıf arkadaşlarının ismi ne?</a:t>
            </a:r>
          </a:p>
          <a:p>
            <a:pPr rtl="0"/>
            <a:endParaRPr lang="tr-TR" sz="2800" dirty="0" smtClean="0"/>
          </a:p>
          <a:p>
            <a:pPr rtl="0"/>
            <a:endParaRPr lang="tr-TR" sz="2800" dirty="0"/>
          </a:p>
        </p:txBody>
      </p:sp>
      <p:sp>
        <p:nvSpPr>
          <p:cNvPr id="4" name="Metin Yer Tutucusu 3"/>
          <p:cNvSpPr>
            <a:spLocks noGrp="1"/>
          </p:cNvSpPr>
          <p:nvPr>
            <p:ph type="body" sz="quarter" idx="3"/>
          </p:nvPr>
        </p:nvSpPr>
        <p:spPr/>
        <p:txBody>
          <a:bodyPr rtlCol="0">
            <a:normAutofit/>
          </a:bodyPr>
          <a:lstStyle/>
          <a:p>
            <a:pPr rtl="0"/>
            <a:r>
              <a:rPr lang="tr-TR" sz="3200" dirty="0" smtClean="0"/>
              <a:t>YANLIŞ</a:t>
            </a:r>
            <a:endParaRPr lang="tr-TR" sz="3200" dirty="0"/>
          </a:p>
        </p:txBody>
      </p:sp>
      <p:sp>
        <p:nvSpPr>
          <p:cNvPr id="5" name="İçerik Yer Tutucusu 4"/>
          <p:cNvSpPr>
            <a:spLocks noGrp="1"/>
          </p:cNvSpPr>
          <p:nvPr>
            <p:ph sz="quarter" idx="4"/>
          </p:nvPr>
        </p:nvSpPr>
        <p:spPr/>
        <p:txBody>
          <a:bodyPr rtlCol="0">
            <a:noAutofit/>
          </a:bodyPr>
          <a:lstStyle/>
          <a:p>
            <a:pPr rtl="0"/>
            <a:r>
              <a:rPr lang="tr-TR" sz="2400" dirty="0" smtClean="0"/>
              <a:t>Seni okula bırakacağım</a:t>
            </a:r>
          </a:p>
          <a:p>
            <a:pPr rtl="0"/>
            <a:r>
              <a:rPr lang="tr-TR" sz="2400" dirty="0" smtClean="0"/>
              <a:t>Sen artık abla oldun ablalar ağlamaz</a:t>
            </a:r>
          </a:p>
          <a:p>
            <a:pPr rtl="0"/>
            <a:r>
              <a:rPr lang="tr-TR" sz="2400" dirty="0" smtClean="0"/>
              <a:t>Herkes gidiyor sen niye korkuyorsun</a:t>
            </a:r>
          </a:p>
          <a:p>
            <a:pPr rtl="0"/>
            <a:r>
              <a:rPr lang="tr-TR" sz="2400" dirty="0" smtClean="0"/>
              <a:t>Böyle davranırsa öğretmenlerin , arkadaşların seni sevmez</a:t>
            </a:r>
          </a:p>
        </p:txBody>
      </p:sp>
    </p:spTree>
    <p:extLst>
      <p:ext uri="{BB962C8B-B14F-4D97-AF65-F5344CB8AC3E}">
        <p14:creationId xmlns:p14="http://schemas.microsoft.com/office/powerpoint/2010/main" val="19506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1405719"/>
            <a:ext cx="9116682" cy="4094329"/>
          </a:xfrm>
        </p:spPr>
        <p:txBody>
          <a:bodyPr/>
          <a:lstStyle/>
          <a:p>
            <a:pPr marL="0" lvl="0" indent="0" algn="ctr">
              <a:spcBef>
                <a:spcPts val="600"/>
              </a:spcBef>
              <a:buClr>
                <a:srgbClr val="FE8637"/>
              </a:buClr>
              <a:buSzPct val="70000"/>
              <a:buNone/>
            </a:pPr>
            <a:r>
              <a:rPr lang="tr-TR" sz="2400" dirty="0">
                <a:solidFill>
                  <a:prstClr val="black"/>
                </a:solidFill>
                <a:latin typeface="Century Schoolbook"/>
              </a:rPr>
              <a:t>Doğal ebeveyn; duygularındaki özgürlüğü davranışlarında disipline dönüştürebilen, “kendisi olabilen” çocukların anne babalarıdır.</a:t>
            </a:r>
          </a:p>
          <a:p>
            <a:pPr marL="0" lvl="0" indent="0" algn="ctr">
              <a:spcBef>
                <a:spcPts val="600"/>
              </a:spcBef>
              <a:buClr>
                <a:srgbClr val="FE8637"/>
              </a:buClr>
              <a:buSzPct val="70000"/>
              <a:buNone/>
            </a:pPr>
            <a:endParaRPr lang="tr-TR" sz="2400" dirty="0">
              <a:solidFill>
                <a:prstClr val="black"/>
              </a:solidFill>
              <a:latin typeface="Century Schoolbook"/>
            </a:endParaRPr>
          </a:p>
          <a:p>
            <a:pPr marL="0" lvl="0" indent="0" algn="ctr">
              <a:spcBef>
                <a:spcPts val="600"/>
              </a:spcBef>
              <a:buClr>
                <a:srgbClr val="FE8637"/>
              </a:buClr>
              <a:buSzPct val="70000"/>
              <a:buNone/>
            </a:pPr>
            <a:r>
              <a:rPr lang="tr-TR" sz="2400" dirty="0">
                <a:solidFill>
                  <a:prstClr val="black"/>
                </a:solidFill>
                <a:latin typeface="Century Schoolbook"/>
              </a:rPr>
              <a:t>Çocukları ceza ve mükâfat kıskacına almadan, onlara insan olmanın değeri yaşatacak anne baba tutumunda olmaktır.</a:t>
            </a:r>
          </a:p>
          <a:p>
            <a:endParaRPr lang="tr-TR" dirty="0"/>
          </a:p>
        </p:txBody>
      </p:sp>
    </p:spTree>
    <p:extLst>
      <p:ext uri="{BB962C8B-B14F-4D97-AF65-F5344CB8AC3E}">
        <p14:creationId xmlns:p14="http://schemas.microsoft.com/office/powerpoint/2010/main" val="25813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p:txBody>
          <a:bodyPr>
            <a:normAutofit/>
          </a:bodyPr>
          <a:lstStyle/>
          <a:p>
            <a:r>
              <a:rPr lang="tr-TR" sz="3200" dirty="0" smtClean="0"/>
              <a:t>DOĞRU</a:t>
            </a:r>
            <a:endParaRPr lang="tr-TR" sz="3200" dirty="0"/>
          </a:p>
        </p:txBody>
      </p:sp>
      <p:sp>
        <p:nvSpPr>
          <p:cNvPr id="4" name="İçerik Yer Tutucusu 3"/>
          <p:cNvSpPr>
            <a:spLocks noGrp="1"/>
          </p:cNvSpPr>
          <p:nvPr>
            <p:ph sz="half" idx="2"/>
          </p:nvPr>
        </p:nvSpPr>
        <p:spPr/>
        <p:txBody>
          <a:bodyPr>
            <a:normAutofit/>
          </a:bodyPr>
          <a:lstStyle/>
          <a:p>
            <a:r>
              <a:rPr lang="tr-TR" sz="2400" dirty="0" smtClean="0"/>
              <a:t>Bizden ayrı kaldığın için üzgünsün</a:t>
            </a:r>
          </a:p>
          <a:p>
            <a:r>
              <a:rPr lang="tr-TR" sz="2400" dirty="0" smtClean="0"/>
              <a:t>¨Sence </a:t>
            </a:r>
            <a:r>
              <a:rPr lang="tr-TR" sz="2400" dirty="0"/>
              <a:t>büyük parçayı en alta mı koysak? Ne diyorsun, deneyelim mi</a:t>
            </a:r>
            <a:r>
              <a:rPr lang="tr-TR" sz="2400" dirty="0" smtClean="0"/>
              <a:t>?¨</a:t>
            </a:r>
          </a:p>
          <a:p>
            <a:r>
              <a:rPr lang="tr-TR" sz="2400" dirty="0" smtClean="0"/>
              <a:t>Zamanla arkadaşlarını tanıyacak ve onlarla oyun oynayacaksın</a:t>
            </a:r>
            <a:endParaRPr lang="tr-TR" sz="2400" dirty="0"/>
          </a:p>
        </p:txBody>
      </p:sp>
      <p:sp>
        <p:nvSpPr>
          <p:cNvPr id="5" name="Metin Yer Tutucusu 4"/>
          <p:cNvSpPr>
            <a:spLocks noGrp="1"/>
          </p:cNvSpPr>
          <p:nvPr>
            <p:ph type="body" sz="quarter" idx="3"/>
          </p:nvPr>
        </p:nvSpPr>
        <p:spPr/>
        <p:txBody>
          <a:bodyPr>
            <a:normAutofit/>
          </a:bodyPr>
          <a:lstStyle/>
          <a:p>
            <a:r>
              <a:rPr lang="tr-TR" sz="3200" dirty="0" smtClean="0"/>
              <a:t>YANLIŞ</a:t>
            </a:r>
            <a:endParaRPr lang="tr-TR" sz="3200" dirty="0"/>
          </a:p>
        </p:txBody>
      </p:sp>
      <p:sp>
        <p:nvSpPr>
          <p:cNvPr id="6" name="İçerik Yer Tutucusu 5"/>
          <p:cNvSpPr>
            <a:spLocks noGrp="1"/>
          </p:cNvSpPr>
          <p:nvPr>
            <p:ph sz="quarter" idx="4"/>
          </p:nvPr>
        </p:nvSpPr>
        <p:spPr/>
        <p:txBody>
          <a:bodyPr>
            <a:normAutofit fontScale="47500" lnSpcReduction="20000"/>
          </a:bodyPr>
          <a:lstStyle/>
          <a:p>
            <a:r>
              <a:rPr lang="tr-TR" sz="3800" dirty="0">
                <a:latin typeface="Verdana" panose="020B0604030504040204" pitchFamily="34" charset="0"/>
                <a:ea typeface="Verdana" panose="020B0604030504040204" pitchFamily="34" charset="0"/>
              </a:rPr>
              <a:t>Ağlarsan akşama gelip seni </a:t>
            </a:r>
            <a:r>
              <a:rPr lang="tr-TR" sz="3800" dirty="0" smtClean="0">
                <a:latin typeface="Verdana" panose="020B0604030504040204" pitchFamily="34" charset="0"/>
                <a:ea typeface="Verdana" panose="020B0604030504040204" pitchFamily="34" charset="0"/>
              </a:rPr>
              <a:t>almam</a:t>
            </a:r>
          </a:p>
          <a:p>
            <a:r>
              <a:rPr lang="tr-TR" sz="3800" dirty="0">
                <a:latin typeface="Verdana" panose="020B0604030504040204" pitchFamily="34" charset="0"/>
                <a:ea typeface="Verdana" panose="020B0604030504040204" pitchFamily="34" charset="0"/>
              </a:rPr>
              <a:t>Şimdi çok yorgunum, işlerim var. Git başımdan</a:t>
            </a:r>
            <a:r>
              <a:rPr lang="tr-TR" sz="3800" dirty="0" smtClean="0">
                <a:latin typeface="Verdana" panose="020B0604030504040204" pitchFamily="34" charset="0"/>
                <a:ea typeface="Verdana" panose="020B0604030504040204" pitchFamily="34" charset="0"/>
              </a:rPr>
              <a:t>!</a:t>
            </a:r>
          </a:p>
          <a:p>
            <a:r>
              <a:rPr lang="tr-TR" sz="3800" dirty="0">
                <a:latin typeface="Verdana" panose="020B0604030504040204" pitchFamily="34" charset="0"/>
                <a:ea typeface="Verdana" panose="020B0604030504040204" pitchFamily="34" charset="0"/>
              </a:rPr>
              <a:t>Bırak yardım edeyim</a:t>
            </a:r>
            <a:r>
              <a:rPr lang="tr-TR" sz="3800" dirty="0" smtClean="0">
                <a:latin typeface="Verdana" panose="020B0604030504040204" pitchFamily="34" charset="0"/>
                <a:ea typeface="Verdana" panose="020B0604030504040204" pitchFamily="34" charset="0"/>
              </a:rPr>
              <a:t>.</a:t>
            </a:r>
          </a:p>
          <a:p>
            <a:r>
              <a:rPr lang="tr-TR" sz="3800" dirty="0" smtClean="0">
                <a:latin typeface="Verdana" panose="020B0604030504040204" pitchFamily="34" charset="0"/>
                <a:ea typeface="Verdana" panose="020B0604030504040204" pitchFamily="34" charset="0"/>
              </a:rPr>
              <a:t>Ne zaman akıllanacaksın sen!</a:t>
            </a:r>
          </a:p>
          <a:p>
            <a:r>
              <a:rPr lang="tr-TR" sz="3800" dirty="0">
                <a:latin typeface="Verdana" panose="020B0604030504040204" pitchFamily="34" charset="0"/>
                <a:ea typeface="Verdana" panose="020B0604030504040204" pitchFamily="34" charset="0"/>
              </a:rPr>
              <a:t>Onu almak için paramız </a:t>
            </a:r>
            <a:r>
              <a:rPr lang="tr-TR" sz="3800" dirty="0" smtClean="0">
                <a:latin typeface="Verdana" panose="020B0604030504040204" pitchFamily="34" charset="0"/>
                <a:ea typeface="Verdana" panose="020B0604030504040204" pitchFamily="34" charset="0"/>
              </a:rPr>
              <a:t>yok</a:t>
            </a:r>
          </a:p>
          <a:p>
            <a:r>
              <a:rPr lang="tr-TR" sz="3800" dirty="0">
                <a:latin typeface="Verdana" panose="020B0604030504040204" pitchFamily="34" charset="0"/>
                <a:ea typeface="Verdana" panose="020B0604030504040204" pitchFamily="34" charset="0"/>
              </a:rPr>
              <a:t>Dikkatli </a:t>
            </a:r>
            <a:r>
              <a:rPr lang="tr-TR" sz="3800" dirty="0" smtClean="0">
                <a:latin typeface="Verdana" panose="020B0604030504040204" pitchFamily="34" charset="0"/>
                <a:ea typeface="Verdana" panose="020B0604030504040204" pitchFamily="34" charset="0"/>
              </a:rPr>
              <a:t>ol</a:t>
            </a:r>
          </a:p>
          <a:p>
            <a:r>
              <a:rPr lang="tr-TR" sz="3800" dirty="0">
                <a:latin typeface="Verdana" panose="020B0604030504040204" pitchFamily="34" charset="0"/>
                <a:ea typeface="Verdana" panose="020B0604030504040204" pitchFamily="34" charset="0"/>
              </a:rPr>
              <a:t>Öğretmenini sevmedin mi neden okula gitmek istemiyorsun</a:t>
            </a:r>
          </a:p>
          <a:p>
            <a:endParaRPr lang="tr-TR" dirty="0"/>
          </a:p>
          <a:p>
            <a:pPr marL="45720" indent="0">
              <a:buNone/>
            </a:pPr>
            <a:endParaRPr lang="tr-TR" dirty="0"/>
          </a:p>
          <a:p>
            <a:endParaRPr lang="tr-TR" dirty="0"/>
          </a:p>
        </p:txBody>
      </p:sp>
    </p:spTree>
    <p:extLst>
      <p:ext uri="{BB962C8B-B14F-4D97-AF65-F5344CB8AC3E}">
        <p14:creationId xmlns:p14="http://schemas.microsoft.com/office/powerpoint/2010/main" val="2300855279"/>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1351128"/>
            <a:ext cx="9075738" cy="4287672"/>
          </a:xfrm>
        </p:spPr>
        <p:txBody>
          <a:bodyPr/>
          <a:lstStyle/>
          <a:p>
            <a:r>
              <a:rPr lang="tr-TR" sz="2400" dirty="0"/>
              <a:t>Çocuğa okulda kalacağı süreyle ilgili bilgi verilmelidir. Çünkü pek çok çocuk, anne ve babasından ayrılacağı endişesi duyar. Onların kendisini bırakıp gideceklerini düşünür.</a:t>
            </a:r>
          </a:p>
          <a:p>
            <a:pPr algn="just"/>
            <a:r>
              <a:rPr lang="tr-TR" sz="2400" dirty="0"/>
              <a:t>Çocuk okula başlamadan önce okulun nasıl bir yer olduğu konusunda çocuğa bilgi verilmesi önemlidir. Çocuğun okulu sevmesi için çocuk motive edilmeli, okulla ilgili gerçek bilgiler verilmelidir.</a:t>
            </a:r>
          </a:p>
          <a:p>
            <a:endParaRPr lang="tr-TR" dirty="0"/>
          </a:p>
        </p:txBody>
      </p:sp>
    </p:spTree>
    <p:extLst>
      <p:ext uri="{BB962C8B-B14F-4D97-AF65-F5344CB8AC3E}">
        <p14:creationId xmlns:p14="http://schemas.microsoft.com/office/powerpoint/2010/main" val="1680463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941696"/>
            <a:ext cx="5280605" cy="3275462"/>
          </a:xfrm>
        </p:spPr>
        <p:txBody>
          <a:bodyPr/>
          <a:lstStyle/>
          <a:p>
            <a:pPr algn="just"/>
            <a:r>
              <a:rPr lang="tr-TR" sz="2400" dirty="0" smtClean="0"/>
              <a:t>Velilerin de çocuğun </a:t>
            </a:r>
            <a:r>
              <a:rPr lang="tr-TR" sz="2400" dirty="0"/>
              <a:t>yanında okulla ilgili kaygılarını konuşmaması önemlidir. Okula uyum sağlamakta zorlanan öğrencilerin pek çoğunun anne </a:t>
            </a:r>
            <a:r>
              <a:rPr lang="tr-TR" sz="2400" dirty="0" smtClean="0"/>
              <a:t>babasının davranışlarından etkilendikleri gözlemlenmektedir</a:t>
            </a:r>
            <a:r>
              <a:rPr lang="tr-TR" sz="2400" dirty="0"/>
              <a:t>.</a:t>
            </a:r>
          </a:p>
          <a:p>
            <a:endParaRPr lang="tr-TR" dirty="0"/>
          </a:p>
        </p:txBody>
      </p:sp>
      <p:pic>
        <p:nvPicPr>
          <p:cNvPr id="7" name="Picture 2" descr="C:\Documents and Settings\Administrator\Desktop\OKULA UYUM\okul-donemi-baslamadan-once-ailelerin-yapmasi-gerekenler.png"/>
          <p:cNvPicPr>
            <a:picLocks noChangeAspect="1" noChangeArrowheads="1"/>
          </p:cNvPicPr>
          <p:nvPr/>
        </p:nvPicPr>
        <p:blipFill>
          <a:blip r:embed="rId2" cstate="print"/>
          <a:srcRect/>
          <a:stretch>
            <a:fillRect/>
          </a:stretch>
        </p:blipFill>
        <p:spPr bwMode="auto">
          <a:xfrm>
            <a:off x="6809177" y="941696"/>
            <a:ext cx="3126393" cy="2961564"/>
          </a:xfrm>
          <a:prstGeom prst="rect">
            <a:avLst/>
          </a:prstGeom>
          <a:noFill/>
        </p:spPr>
      </p:pic>
    </p:spTree>
    <p:extLst>
      <p:ext uri="{BB962C8B-B14F-4D97-AF65-F5344CB8AC3E}">
        <p14:creationId xmlns:p14="http://schemas.microsoft.com/office/powerpoint/2010/main" val="3660021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1146412"/>
            <a:ext cx="9089386" cy="4492388"/>
          </a:xfrm>
        </p:spPr>
        <p:txBody>
          <a:bodyPr/>
          <a:lstStyle/>
          <a:p>
            <a:pPr algn="just"/>
            <a:r>
              <a:rPr lang="tr-TR" sz="2400" dirty="0"/>
              <a:t>Çocuğunuz üzgün görünse bile oradan hemen ayrılın. Kimi anne-babaların ağlayan ya da üzgün duran çocuğuna dayanamayıp çocuğunu rahatlatmak adına, daha fazla ilgi göstererek okuldan alıp eve götürdükleri olabiliyor.</a:t>
            </a:r>
          </a:p>
          <a:p>
            <a:r>
              <a:rPr lang="tr-TR" sz="2400" dirty="0"/>
              <a:t>Çocuğunuzla ilgili her türlü konuda sınıf öğretmeninizle iyi bir işbirliği kurmaya çalışmalısınız. Her öğretmenin beklentileri ve eğitimi farklılıklar gösterebilir. Öğretmeninizin sizi yönlendireceği şekilde çocuğunuzu çalıştırmanız faydalı olacaktır.</a:t>
            </a:r>
          </a:p>
          <a:p>
            <a:endParaRPr lang="tr-TR" dirty="0"/>
          </a:p>
        </p:txBody>
      </p:sp>
    </p:spTree>
    <p:extLst>
      <p:ext uri="{BB962C8B-B14F-4D97-AF65-F5344CB8AC3E}">
        <p14:creationId xmlns:p14="http://schemas.microsoft.com/office/powerpoint/2010/main" val="94677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914400"/>
            <a:ext cx="9075738" cy="4724400"/>
          </a:xfrm>
        </p:spPr>
        <p:txBody>
          <a:bodyPr/>
          <a:lstStyle/>
          <a:p>
            <a:r>
              <a:rPr lang="tr-TR" sz="2400" dirty="0" smtClean="0"/>
              <a:t>Çocuğunuza </a:t>
            </a:r>
            <a:r>
              <a:rPr lang="tr-TR" sz="2400" dirty="0"/>
              <a:t>verilecek ödevleri asla siz yapmayın. Bazen çocuk güzel yapamadığı ya da zorlandığı için anne baba çocuğun ödevini yapar. Bu son derece yanlış bir uygulamadır. </a:t>
            </a:r>
          </a:p>
          <a:p>
            <a:r>
              <a:rPr lang="tr-TR" sz="2400" dirty="0"/>
              <a:t>Birinci sakıncası çocuk sorumluluklarını yerine getirmekten uzaklaşır. Nasıl olsa annem babam ödevimi yapıyor diye düşünür. </a:t>
            </a:r>
          </a:p>
          <a:p>
            <a:r>
              <a:rPr lang="tr-TR" sz="2400" dirty="0"/>
              <a:t>İkinci sakıncası her ödevin bir amacı vardır. Çocuk ödevlerini kendi yapmazsa öğrenmesi gereken bilgiyi ya da hedef davranışı kazanamaz.</a:t>
            </a:r>
          </a:p>
          <a:p>
            <a:endParaRPr lang="tr-TR" sz="2400" dirty="0"/>
          </a:p>
        </p:txBody>
      </p:sp>
    </p:spTree>
    <p:extLst>
      <p:ext uri="{BB962C8B-B14F-4D97-AF65-F5344CB8AC3E}">
        <p14:creationId xmlns:p14="http://schemas.microsoft.com/office/powerpoint/2010/main" val="171950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1" y="764275"/>
            <a:ext cx="9266807" cy="4874525"/>
          </a:xfrm>
        </p:spPr>
        <p:txBody>
          <a:bodyPr>
            <a:normAutofit fontScale="92500" lnSpcReduction="20000"/>
          </a:bodyPr>
          <a:lstStyle/>
          <a:p>
            <a:pPr algn="just">
              <a:lnSpc>
                <a:spcPct val="120000"/>
              </a:lnSpc>
            </a:pPr>
            <a:r>
              <a:rPr lang="tr-TR" sz="2600" dirty="0"/>
              <a:t>Ç</a:t>
            </a:r>
            <a:r>
              <a:rPr lang="tr-TR" sz="2600" dirty="0" smtClean="0"/>
              <a:t>ocuğunuzu </a:t>
            </a:r>
            <a:r>
              <a:rPr lang="tr-TR" sz="2600" dirty="0"/>
              <a:t>asla kardeşleri ya da arkadaşlarıyla kıyaslamayın. Bu çocuğun kendine olan güvenini yitirmesine ve başarısız olmasına sebep olabilir.</a:t>
            </a:r>
          </a:p>
          <a:p>
            <a:pPr algn="just">
              <a:lnSpc>
                <a:spcPct val="120000"/>
              </a:lnSpc>
            </a:pPr>
            <a:r>
              <a:rPr lang="tr-TR" sz="2600" dirty="0"/>
              <a:t>Kendi okul yaşantınız ile ilgili anılarınızı paylaşın. </a:t>
            </a:r>
            <a:br>
              <a:rPr lang="tr-TR" sz="2600" dirty="0"/>
            </a:br>
            <a:r>
              <a:rPr lang="tr-TR" sz="2600" dirty="0"/>
              <a:t>Örneğin, okulun ilk gününde neler yaşadığınızı, okuldaki ilk gününüzün nasıl geçtiğini anlatabilirsiniz.</a:t>
            </a:r>
          </a:p>
          <a:p>
            <a:pPr algn="just">
              <a:lnSpc>
                <a:spcPct val="120000"/>
              </a:lnSpc>
            </a:pPr>
            <a:r>
              <a:rPr lang="tr-TR" sz="2600" dirty="0"/>
              <a:t>Vedalaşmalar uzun sürmemelidir. </a:t>
            </a:r>
          </a:p>
          <a:p>
            <a:pPr algn="just">
              <a:lnSpc>
                <a:spcPct val="120000"/>
              </a:lnSpc>
            </a:pPr>
            <a:r>
              <a:rPr lang="tr-TR" sz="2600" kern="0" dirty="0"/>
              <a:t>Okuldaki çalışmaları takip ediniz. Çocuğunuz eve geldiğinde okulda o gün neler öğrendiğini sorunuz. Çocuğunuzun eğitimini evde destekleyiniz. Bu çocuğun okula uyum sağlamasını ve kendine güven kazanmasını kolaylaştıracaktır.</a:t>
            </a:r>
            <a:endParaRPr lang="tr-TR" sz="2600" dirty="0"/>
          </a:p>
          <a:p>
            <a:endParaRPr lang="tr-TR" dirty="0"/>
          </a:p>
        </p:txBody>
      </p:sp>
    </p:spTree>
    <p:extLst>
      <p:ext uri="{BB962C8B-B14F-4D97-AF65-F5344CB8AC3E}">
        <p14:creationId xmlns:p14="http://schemas.microsoft.com/office/powerpoint/2010/main" val="16189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1078174"/>
            <a:ext cx="5104240" cy="3452884"/>
          </a:xfrm>
        </p:spPr>
        <p:txBody>
          <a:bodyPr>
            <a:normAutofit lnSpcReduction="10000"/>
          </a:bodyPr>
          <a:lstStyle/>
          <a:p>
            <a:r>
              <a:rPr lang="tr-TR" dirty="0">
                <a:latin typeface="Book Antiqua" pitchFamily="18" charset="0"/>
              </a:rPr>
              <a:t>Çocuğunuzu yeni arkadaşlar edinmesi için teşvik </a:t>
            </a:r>
            <a:r>
              <a:rPr lang="tr-TR" dirty="0" err="1">
                <a:latin typeface="Book Antiqua" pitchFamily="18" charset="0"/>
              </a:rPr>
              <a:t>edin.Yeni</a:t>
            </a:r>
            <a:r>
              <a:rPr lang="tr-TR" dirty="0">
                <a:latin typeface="Book Antiqua" pitchFamily="18" charset="0"/>
              </a:rPr>
              <a:t> arkadaşlıklar kurmak </a:t>
            </a:r>
            <a:r>
              <a:rPr lang="tr-TR" u="sng" dirty="0">
                <a:latin typeface="Book Antiqua" pitchFamily="18" charset="0"/>
              </a:rPr>
              <a:t>hem sosyal gelişimi destekler,</a:t>
            </a:r>
            <a:r>
              <a:rPr lang="tr-TR" dirty="0">
                <a:latin typeface="Book Antiqua" pitchFamily="18" charset="0"/>
              </a:rPr>
              <a:t> hem de </a:t>
            </a:r>
            <a:r>
              <a:rPr lang="tr-TR" u="sng" dirty="0">
                <a:latin typeface="Book Antiqua" pitchFamily="18" charset="0"/>
              </a:rPr>
              <a:t>çocuğun farklı bakış açılarının olabileceğini </a:t>
            </a:r>
            <a:r>
              <a:rPr lang="tr-TR" u="sng" dirty="0" smtClean="0">
                <a:latin typeface="Book Antiqua" pitchFamily="18" charset="0"/>
              </a:rPr>
              <a:t> öğrenmesine</a:t>
            </a:r>
            <a:r>
              <a:rPr lang="tr-TR" dirty="0" smtClean="0">
                <a:latin typeface="Book Antiqua" pitchFamily="18" charset="0"/>
              </a:rPr>
              <a:t> </a:t>
            </a:r>
            <a:r>
              <a:rPr lang="tr-TR" dirty="0">
                <a:latin typeface="Book Antiqua" pitchFamily="18" charset="0"/>
              </a:rPr>
              <a:t>yardımcı olur</a:t>
            </a:r>
            <a:r>
              <a:rPr lang="tr-TR" dirty="0"/>
              <a:t>.</a:t>
            </a:r>
          </a:p>
          <a:p>
            <a:r>
              <a:rPr lang="tr-TR" dirty="0"/>
              <a:t>Çocuk her şeyi okulda öğrenemez okul dışı boş zaman ve tatillerde sosyalleşmesi, ilgi ve yeteneklerini açığa çıkartıp geliştirmesi için serbest zaman etkinliklerine yöneltmeniz yararlı olacaktır.</a:t>
            </a:r>
          </a:p>
          <a:p>
            <a:endParaRPr lang="tr-TR" dirty="0"/>
          </a:p>
        </p:txBody>
      </p:sp>
      <p:pic>
        <p:nvPicPr>
          <p:cNvPr id="7" name="Picture 2" descr="C:\Documents and Settings\Administrator\Desktop\OKULA UYUM\cocuk-evi-01-1024x787-300x230.jpg"/>
          <p:cNvPicPr>
            <a:picLocks noChangeAspect="1" noChangeArrowheads="1"/>
          </p:cNvPicPr>
          <p:nvPr/>
        </p:nvPicPr>
        <p:blipFill>
          <a:blip r:embed="rId2" cstate="print"/>
          <a:srcRect/>
          <a:stretch>
            <a:fillRect/>
          </a:stretch>
        </p:blipFill>
        <p:spPr bwMode="auto">
          <a:xfrm>
            <a:off x="6909612" y="1078173"/>
            <a:ext cx="3357554" cy="3452884"/>
          </a:xfrm>
          <a:prstGeom prst="rect">
            <a:avLst/>
          </a:prstGeom>
          <a:noFill/>
        </p:spPr>
      </p:pic>
    </p:spTree>
    <p:extLst>
      <p:ext uri="{BB962C8B-B14F-4D97-AF65-F5344CB8AC3E}">
        <p14:creationId xmlns:p14="http://schemas.microsoft.com/office/powerpoint/2010/main" val="363509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1132764"/>
            <a:ext cx="9116682" cy="4506036"/>
          </a:xfrm>
        </p:spPr>
        <p:txBody>
          <a:bodyPr/>
          <a:lstStyle/>
          <a:p>
            <a:pPr algn="just"/>
            <a:r>
              <a:rPr lang="tr-TR" sz="2400" dirty="0">
                <a:latin typeface="Times New Roman" pitchFamily="18" charset="0"/>
                <a:cs typeface="Times New Roman" pitchFamily="18" charset="0"/>
              </a:rPr>
              <a:t>Kağıt ve makas kullanılan aktivitelere ağırlık verin</a:t>
            </a:r>
            <a:r>
              <a:rPr lang="tr-TR" sz="2400" dirty="0" smtClean="0">
                <a:latin typeface="Times New Roman" pitchFamily="18" charset="0"/>
                <a:cs typeface="Times New Roman" pitchFamily="18" charset="0"/>
              </a:rPr>
              <a:t>. Örneğin</a:t>
            </a:r>
            <a:r>
              <a:rPr lang="tr-TR" sz="2400" dirty="0">
                <a:latin typeface="Times New Roman" pitchFamily="18" charset="0"/>
                <a:cs typeface="Times New Roman" pitchFamily="18" charset="0"/>
              </a:rPr>
              <a:t>; çocuğunuzdan gazetede gördüğünüz bir ilanı ya da hoşuna giden bir resmi kesmesini isteyebilirsiniz.</a:t>
            </a:r>
          </a:p>
          <a:p>
            <a:pPr algn="just"/>
            <a:r>
              <a:rPr lang="tr-TR" sz="2400" dirty="0"/>
              <a:t>Değişik renkte kartonları kullanarak birlikte çeşitli şekiller (ev, okul, gemi, uçak, çiçek, ağaç vb.) üretebilirsiniz. Bu tür çalışmaların dikkat süresini geliştirmeye ve yaratıcılığına da katkısı olur.</a:t>
            </a:r>
          </a:p>
          <a:p>
            <a:pPr algn="just"/>
            <a:r>
              <a:rPr lang="tr-TR" sz="2400" dirty="0"/>
              <a:t>Erken yatmasına özen gösterin. Çocuğun erken yatması ertesi güne daha dinç ve uykusunu tam olarak almış bir şekilde uyanmasını sağlar. Ayrıca çocuklar için yeterli düzeyde uyku gelişimleri açısından kritik bir öneme sahiptir.</a:t>
            </a:r>
          </a:p>
          <a:p>
            <a:endParaRPr lang="tr-TR" dirty="0"/>
          </a:p>
        </p:txBody>
      </p:sp>
    </p:spTree>
    <p:extLst>
      <p:ext uri="{BB962C8B-B14F-4D97-AF65-F5344CB8AC3E}">
        <p14:creationId xmlns:p14="http://schemas.microsoft.com/office/powerpoint/2010/main" val="280561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846161"/>
            <a:ext cx="9103034" cy="4792639"/>
          </a:xfrm>
        </p:spPr>
        <p:txBody>
          <a:bodyPr/>
          <a:lstStyle/>
          <a:p>
            <a:r>
              <a:rPr lang="tr-TR" sz="2400" dirty="0"/>
              <a:t>Hazırlıklarınızı önceden yapın. Bir sonraki gün için çocuğun giysileriyle , beslenmesinin </a:t>
            </a:r>
            <a:r>
              <a:rPr lang="tr-TR" sz="2400" u="sng" dirty="0"/>
              <a:t>önceden hazırlanmış olması , ertesi sabahın telaşlı </a:t>
            </a:r>
            <a:r>
              <a:rPr lang="tr-TR" sz="2400" u="sng" dirty="0" smtClean="0"/>
              <a:t>geçmesini </a:t>
            </a:r>
            <a:r>
              <a:rPr lang="tr-TR" sz="2400" u="sng" dirty="0"/>
              <a:t>önler. </a:t>
            </a:r>
            <a:r>
              <a:rPr lang="tr-TR" sz="2400" dirty="0"/>
              <a:t>Çocuk birkaç hafta içinde bu düzene yavaş yavaş uyum sağlayacaktır. </a:t>
            </a:r>
          </a:p>
          <a:p>
            <a:r>
              <a:rPr lang="tr-TR" sz="2400" dirty="0"/>
              <a:t>Çocuğunuzun zayıf olduğu yönleri düzeltmek  belli bir zaman gerektirmektedir. Bu nedenle acele etmeyiniz ve sabırlı olunuz.</a:t>
            </a:r>
          </a:p>
          <a:p>
            <a:r>
              <a:rPr lang="tr-TR" sz="2400" dirty="0"/>
              <a:t>Günlük yaşam her an kaza ve tehlikelerle doludur. İleride üzülmek istemiyorsanız, çocuğunuza kaza ve tehlikelere karşı koruma yollarını öğretiniz.</a:t>
            </a:r>
          </a:p>
          <a:p>
            <a:endParaRPr lang="tr-TR" dirty="0"/>
          </a:p>
        </p:txBody>
      </p:sp>
    </p:spTree>
    <p:extLst>
      <p:ext uri="{BB962C8B-B14F-4D97-AF65-F5344CB8AC3E}">
        <p14:creationId xmlns:p14="http://schemas.microsoft.com/office/powerpoint/2010/main" val="133124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ANNE BABALARA TAVSİYELER</a:t>
            </a:r>
            <a:endParaRPr lang="tr-TR" dirty="0">
              <a:solidFill>
                <a:srgbClr val="C00000"/>
              </a:solidFill>
            </a:endParaRPr>
          </a:p>
        </p:txBody>
      </p:sp>
      <p:sp>
        <p:nvSpPr>
          <p:cNvPr id="4" name="İçerik Yer Tutucusu 3"/>
          <p:cNvSpPr>
            <a:spLocks noGrp="1"/>
          </p:cNvSpPr>
          <p:nvPr>
            <p:ph sz="half" idx="2"/>
          </p:nvPr>
        </p:nvSpPr>
        <p:spPr>
          <a:xfrm>
            <a:off x="1528572" y="1460310"/>
            <a:ext cx="9129158" cy="4178490"/>
          </a:xfrm>
        </p:spPr>
        <p:txBody>
          <a:bodyPr/>
          <a:lstStyle/>
          <a:p>
            <a:pPr marL="45720" indent="0">
              <a:buNone/>
            </a:pPr>
            <a:r>
              <a:rPr lang="tr-TR" altLang="tr-TR" dirty="0">
                <a:solidFill>
                  <a:srgbClr val="FF6600"/>
                </a:solidFill>
                <a:latin typeface="Comic Sans MS" pitchFamily="66" charset="0"/>
              </a:rPr>
              <a:t>1-Ondan yapamayacağı şeyler istemeyin,</a:t>
            </a:r>
          </a:p>
          <a:p>
            <a:pPr marL="45720" indent="0">
              <a:buNone/>
            </a:pPr>
            <a:r>
              <a:rPr lang="tr-TR" altLang="tr-TR" dirty="0">
                <a:solidFill>
                  <a:srgbClr val="FF6600"/>
                </a:solidFill>
                <a:latin typeface="Comic Sans MS" pitchFamily="66" charset="0"/>
              </a:rPr>
              <a:t>2-Yaşına uygun yapabileceği görev ve sorumluklar verin,</a:t>
            </a:r>
            <a:endParaRPr lang="tr-TR" altLang="tr-TR" i="1" dirty="0">
              <a:solidFill>
                <a:srgbClr val="FF6600"/>
              </a:solidFill>
              <a:latin typeface="Comic Sans MS" pitchFamily="66" charset="0"/>
            </a:endParaRPr>
          </a:p>
          <a:p>
            <a:pPr marL="45720" indent="0">
              <a:buNone/>
            </a:pPr>
            <a:r>
              <a:rPr lang="tr-TR" altLang="tr-TR" dirty="0">
                <a:solidFill>
                  <a:srgbClr val="FF6600"/>
                </a:solidFill>
                <a:latin typeface="Comic Sans MS" pitchFamily="66" charset="0"/>
              </a:rPr>
              <a:t>3-Başarılı olmuş kişileri ona sevdirin ve </a:t>
            </a:r>
            <a:r>
              <a:rPr lang="tr-TR" altLang="tr-TR" dirty="0" smtClean="0">
                <a:solidFill>
                  <a:srgbClr val="FF6600"/>
                </a:solidFill>
                <a:latin typeface="Comic Sans MS" pitchFamily="66" charset="0"/>
              </a:rPr>
              <a:t> </a:t>
            </a:r>
            <a:r>
              <a:rPr lang="tr-TR" altLang="tr-TR" dirty="0">
                <a:solidFill>
                  <a:srgbClr val="FF6600"/>
                </a:solidFill>
                <a:latin typeface="Comic Sans MS" pitchFamily="66" charset="0"/>
              </a:rPr>
              <a:t>örnek gösterin,</a:t>
            </a:r>
          </a:p>
          <a:p>
            <a:pPr marL="45720" indent="0">
              <a:buNone/>
            </a:pPr>
            <a:r>
              <a:rPr lang="tr-TR" altLang="tr-TR" dirty="0">
                <a:solidFill>
                  <a:srgbClr val="FF6600"/>
                </a:solidFill>
                <a:latin typeface="Comic Sans MS" pitchFamily="66" charset="0"/>
              </a:rPr>
              <a:t>4-Kendine güvenmesini sağlayın,</a:t>
            </a:r>
          </a:p>
          <a:p>
            <a:pPr marL="45720" indent="0">
              <a:buNone/>
            </a:pPr>
            <a:r>
              <a:rPr lang="tr-TR" altLang="tr-TR" dirty="0">
                <a:solidFill>
                  <a:srgbClr val="FF6600"/>
                </a:solidFill>
                <a:latin typeface="Comic Sans MS" pitchFamily="66" charset="0"/>
              </a:rPr>
              <a:t>5-Okul arkadaşları ile iyi ilişkiler kurmasını sağlayın,</a:t>
            </a:r>
          </a:p>
          <a:p>
            <a:pPr marL="45720" indent="0">
              <a:buNone/>
            </a:pPr>
            <a:r>
              <a:rPr lang="tr-TR" altLang="tr-TR" dirty="0">
                <a:solidFill>
                  <a:srgbClr val="FF6600"/>
                </a:solidFill>
                <a:latin typeface="Comic Sans MS" pitchFamily="66" charset="0"/>
              </a:rPr>
              <a:t>6-Gelişimine uygun görevler vererek sorumluluk duygusunu geliştirmeye çalışın.</a:t>
            </a:r>
          </a:p>
          <a:p>
            <a:endParaRPr lang="tr-TR" dirty="0"/>
          </a:p>
        </p:txBody>
      </p:sp>
    </p:spTree>
    <p:extLst>
      <p:ext uri="{BB962C8B-B14F-4D97-AF65-F5344CB8AC3E}">
        <p14:creationId xmlns:p14="http://schemas.microsoft.com/office/powerpoint/2010/main" val="252623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528572" y="1376018"/>
            <a:ext cx="7820144" cy="768096"/>
          </a:xfrm>
        </p:spPr>
        <p:txBody>
          <a:bodyPr/>
          <a:lstStyle/>
          <a:p>
            <a:r>
              <a:rPr lang="tr-TR" sz="3000" b="0" cap="small" dirty="0">
                <a:solidFill>
                  <a:srgbClr val="575F6D"/>
                </a:solidFill>
                <a:latin typeface="Century Schoolbook"/>
              </a:rPr>
              <a:t>Anne Baba Tutumları</a:t>
            </a:r>
            <a:endParaRPr lang="tr-TR" dirty="0"/>
          </a:p>
        </p:txBody>
      </p:sp>
      <p:sp>
        <p:nvSpPr>
          <p:cNvPr id="4" name="İçerik Yer Tutucusu 3"/>
          <p:cNvSpPr>
            <a:spLocks noGrp="1"/>
          </p:cNvSpPr>
          <p:nvPr>
            <p:ph sz="half" idx="2"/>
          </p:nvPr>
        </p:nvSpPr>
        <p:spPr>
          <a:xfrm>
            <a:off x="1528571" y="2144114"/>
            <a:ext cx="8843727" cy="3494686"/>
          </a:xfrm>
        </p:spPr>
        <p:txBody>
          <a:bodyPr/>
          <a:lstStyle/>
          <a:p>
            <a:pPr lvl="0" indent="-274320">
              <a:spcBef>
                <a:spcPts val="600"/>
              </a:spcBef>
              <a:buClr>
                <a:srgbClr val="FE8637"/>
              </a:buClr>
              <a:buSzPct val="70000"/>
              <a:buFont typeface="Wingdings"/>
              <a:buChar char=""/>
            </a:pPr>
            <a:r>
              <a:rPr lang="tr-TR" sz="2400" dirty="0">
                <a:solidFill>
                  <a:prstClr val="black"/>
                </a:solidFill>
                <a:latin typeface="Century Schoolbook"/>
              </a:rPr>
              <a:t>Baskıcı ve otoriter tutum</a:t>
            </a:r>
          </a:p>
          <a:p>
            <a:pPr lvl="0" indent="-274320">
              <a:spcBef>
                <a:spcPts val="600"/>
              </a:spcBef>
              <a:buClr>
                <a:srgbClr val="FE8637"/>
              </a:buClr>
              <a:buSzPct val="70000"/>
              <a:buFont typeface="Wingdings"/>
              <a:buChar char=""/>
            </a:pPr>
            <a:r>
              <a:rPr lang="tr-TR" sz="2400" dirty="0">
                <a:solidFill>
                  <a:prstClr val="black"/>
                </a:solidFill>
                <a:latin typeface="Century Schoolbook"/>
              </a:rPr>
              <a:t>Gevşek tutum(çocuk merkezci aile)</a:t>
            </a:r>
          </a:p>
          <a:p>
            <a:pPr lvl="0" indent="-274320">
              <a:spcBef>
                <a:spcPts val="600"/>
              </a:spcBef>
              <a:buClr>
                <a:srgbClr val="FE8637"/>
              </a:buClr>
              <a:buSzPct val="70000"/>
              <a:buFont typeface="Wingdings"/>
              <a:buChar char=""/>
            </a:pPr>
            <a:r>
              <a:rPr lang="tr-TR" sz="2400" dirty="0">
                <a:solidFill>
                  <a:prstClr val="black"/>
                </a:solidFill>
                <a:latin typeface="Century Schoolbook"/>
              </a:rPr>
              <a:t>Dengesiz ve kararsız tutum</a:t>
            </a:r>
          </a:p>
          <a:p>
            <a:pPr lvl="0" indent="-274320">
              <a:spcBef>
                <a:spcPts val="600"/>
              </a:spcBef>
              <a:buClr>
                <a:srgbClr val="FE8637"/>
              </a:buClr>
              <a:buSzPct val="70000"/>
              <a:buFont typeface="Wingdings"/>
              <a:buChar char=""/>
            </a:pPr>
            <a:r>
              <a:rPr lang="tr-TR" sz="2400" dirty="0">
                <a:solidFill>
                  <a:prstClr val="black"/>
                </a:solidFill>
                <a:latin typeface="Century Schoolbook"/>
              </a:rPr>
              <a:t>Aşırı koruyucu tutum</a:t>
            </a:r>
          </a:p>
          <a:p>
            <a:pPr lvl="0" indent="-274320">
              <a:spcBef>
                <a:spcPts val="600"/>
              </a:spcBef>
              <a:buClr>
                <a:srgbClr val="FE8637"/>
              </a:buClr>
              <a:buSzPct val="70000"/>
              <a:buFont typeface="Wingdings"/>
              <a:buChar char=""/>
            </a:pPr>
            <a:r>
              <a:rPr lang="tr-TR" sz="2400" dirty="0">
                <a:solidFill>
                  <a:prstClr val="black"/>
                </a:solidFill>
                <a:latin typeface="Century Schoolbook"/>
              </a:rPr>
              <a:t>İlgisiz ve kayıtsız tutum</a:t>
            </a:r>
          </a:p>
          <a:p>
            <a:pPr lvl="0" indent="-274320">
              <a:spcBef>
                <a:spcPts val="600"/>
              </a:spcBef>
              <a:buClr>
                <a:srgbClr val="FE8637"/>
              </a:buClr>
              <a:buSzPct val="70000"/>
              <a:buFont typeface="Wingdings"/>
              <a:buChar char=""/>
            </a:pPr>
            <a:r>
              <a:rPr lang="tr-TR" sz="2400" dirty="0">
                <a:solidFill>
                  <a:prstClr val="black"/>
                </a:solidFill>
                <a:latin typeface="Century Schoolbook"/>
              </a:rPr>
              <a:t>Güven verici, destekleyici ve hoşgörülü tutum</a:t>
            </a:r>
          </a:p>
          <a:p>
            <a:endParaRPr lang="tr-TR" dirty="0"/>
          </a:p>
        </p:txBody>
      </p:sp>
    </p:spTree>
    <p:extLst>
      <p:ext uri="{BB962C8B-B14F-4D97-AF65-F5344CB8AC3E}">
        <p14:creationId xmlns:p14="http://schemas.microsoft.com/office/powerpoint/2010/main" val="162758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996286"/>
            <a:ext cx="9225864" cy="4642513"/>
          </a:xfrm>
        </p:spPr>
        <p:txBody>
          <a:bodyPr>
            <a:normAutofit/>
          </a:bodyPr>
          <a:lstStyle/>
          <a:p>
            <a:pPr marL="0" indent="0">
              <a:buFontTx/>
              <a:buNone/>
            </a:pPr>
            <a:r>
              <a:rPr lang="tr-TR" altLang="tr-TR" dirty="0">
                <a:solidFill>
                  <a:srgbClr val="FF6600"/>
                </a:solidFill>
                <a:latin typeface="Comic Sans MS" pitchFamily="66" charset="0"/>
              </a:rPr>
              <a:t>7-Onunla birlikte vakit geçirin,  kendini ifade etmesini sağlayın,</a:t>
            </a:r>
          </a:p>
          <a:p>
            <a:pPr marL="0" indent="0">
              <a:buFontTx/>
              <a:buNone/>
            </a:pPr>
            <a:r>
              <a:rPr lang="tr-TR" altLang="tr-TR" dirty="0">
                <a:solidFill>
                  <a:srgbClr val="FF6600"/>
                </a:solidFill>
                <a:latin typeface="Comic Sans MS" pitchFamily="66" charset="0"/>
              </a:rPr>
              <a:t>8-Onun okul başarılarını uygun bir şekilde ödüllendirin,</a:t>
            </a:r>
          </a:p>
          <a:p>
            <a:pPr marL="0" indent="0">
              <a:buFontTx/>
              <a:buNone/>
            </a:pPr>
            <a:r>
              <a:rPr lang="tr-TR" altLang="tr-TR" dirty="0">
                <a:solidFill>
                  <a:srgbClr val="FF6600"/>
                </a:solidFill>
                <a:latin typeface="Comic Sans MS" pitchFamily="66" charset="0"/>
              </a:rPr>
              <a:t>9-Ona her zaman cesaret verin ve konuşun,</a:t>
            </a:r>
          </a:p>
          <a:p>
            <a:pPr marL="0" indent="0">
              <a:buFontTx/>
              <a:buNone/>
            </a:pPr>
            <a:r>
              <a:rPr lang="tr-TR" altLang="tr-TR" dirty="0">
                <a:solidFill>
                  <a:srgbClr val="FF6600"/>
                </a:solidFill>
                <a:latin typeface="Comic Sans MS" pitchFamily="66" charset="0"/>
              </a:rPr>
              <a:t>10-Huzurlu ve sevgi dolu bir aile ortamı hazırlayın.</a:t>
            </a:r>
          </a:p>
          <a:p>
            <a:pPr marL="0" indent="0">
              <a:buFontTx/>
              <a:buNone/>
            </a:pPr>
            <a:r>
              <a:rPr lang="tr-TR" altLang="tr-TR" dirty="0">
                <a:solidFill>
                  <a:srgbClr val="FF6600"/>
                </a:solidFill>
                <a:latin typeface="Comic Sans MS" pitchFamily="66" charset="0"/>
              </a:rPr>
              <a:t>11-Onun kapasitesinden daha </a:t>
            </a:r>
            <a:r>
              <a:rPr lang="tr-TR" altLang="tr-TR" dirty="0" smtClean="0">
                <a:solidFill>
                  <a:srgbClr val="FF6600"/>
                </a:solidFill>
                <a:latin typeface="Comic Sans MS" pitchFamily="66" charset="0"/>
              </a:rPr>
              <a:t>fazla </a:t>
            </a:r>
            <a:r>
              <a:rPr lang="tr-TR" altLang="tr-TR" dirty="0">
                <a:solidFill>
                  <a:srgbClr val="FF6600"/>
                </a:solidFill>
                <a:latin typeface="Comic Sans MS" pitchFamily="66" charset="0"/>
              </a:rPr>
              <a:t>beklentilere girmeyin</a:t>
            </a:r>
            <a:endParaRPr lang="tr-TR" dirty="0"/>
          </a:p>
        </p:txBody>
      </p:sp>
    </p:spTree>
    <p:extLst>
      <p:ext uri="{BB962C8B-B14F-4D97-AF65-F5344CB8AC3E}">
        <p14:creationId xmlns:p14="http://schemas.microsoft.com/office/powerpoint/2010/main" val="256707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1" y="968991"/>
            <a:ext cx="9062091" cy="4669809"/>
          </a:xfrm>
        </p:spPr>
        <p:txBody>
          <a:bodyPr>
            <a:normAutofit fontScale="40000" lnSpcReduction="20000"/>
          </a:bodyPr>
          <a:lstStyle/>
          <a:p>
            <a:pPr>
              <a:buNone/>
            </a:pPr>
            <a:r>
              <a:rPr lang="tr-TR" altLang="tr-TR" sz="5100" dirty="0">
                <a:solidFill>
                  <a:srgbClr val="FF6600"/>
                </a:solidFill>
                <a:latin typeface="Comic Sans MS" pitchFamily="66" charset="0"/>
              </a:rPr>
              <a:t>12-Uyku düzeninin bozulmamasını sağlayın,</a:t>
            </a:r>
          </a:p>
          <a:p>
            <a:pPr>
              <a:buNone/>
            </a:pPr>
            <a:r>
              <a:rPr lang="tr-TR" altLang="tr-TR" sz="5100" dirty="0" smtClean="0">
                <a:solidFill>
                  <a:srgbClr val="FF6600"/>
                </a:solidFill>
                <a:latin typeface="Comic Sans MS" pitchFamily="66" charset="0"/>
              </a:rPr>
              <a:t>13-Yaşıtları </a:t>
            </a:r>
            <a:r>
              <a:rPr lang="tr-TR" altLang="tr-TR" sz="5100" dirty="0">
                <a:solidFill>
                  <a:srgbClr val="FF6600"/>
                </a:solidFill>
                <a:latin typeface="Comic Sans MS" pitchFamily="66" charset="0"/>
              </a:rPr>
              <a:t>ve başkaları ile onu kıyaslamayın,</a:t>
            </a:r>
          </a:p>
          <a:p>
            <a:pPr>
              <a:buNone/>
            </a:pPr>
            <a:r>
              <a:rPr lang="tr-TR" altLang="tr-TR" sz="5100" dirty="0" smtClean="0">
                <a:solidFill>
                  <a:srgbClr val="FF6600"/>
                </a:solidFill>
                <a:latin typeface="Comic Sans MS" pitchFamily="66" charset="0"/>
              </a:rPr>
              <a:t>14-Çocuğunuz </a:t>
            </a:r>
            <a:r>
              <a:rPr lang="tr-TR" altLang="tr-TR" sz="5100" dirty="0">
                <a:solidFill>
                  <a:srgbClr val="FF6600"/>
                </a:solidFill>
                <a:latin typeface="Comic Sans MS" pitchFamily="66" charset="0"/>
              </a:rPr>
              <a:t>ile çok zaman geçirmeye  değil nitelikli zaman  geçirmeye önem verin.</a:t>
            </a:r>
            <a:r>
              <a:rPr lang="tr-TR" altLang="tr-TR" sz="5100" dirty="0">
                <a:latin typeface="Comic Sans MS" pitchFamily="66" charset="0"/>
              </a:rPr>
              <a:t> </a:t>
            </a:r>
            <a:endParaRPr lang="tr-TR" altLang="tr-TR" sz="5100" dirty="0" smtClean="0">
              <a:latin typeface="Comic Sans MS" pitchFamily="66" charset="0"/>
            </a:endParaRPr>
          </a:p>
          <a:p>
            <a:pPr>
              <a:buNone/>
            </a:pPr>
            <a:r>
              <a:rPr lang="tr-TR" altLang="tr-TR" sz="5100" dirty="0" smtClean="0">
                <a:solidFill>
                  <a:srgbClr val="FF6600"/>
                </a:solidFill>
                <a:latin typeface="Comic Sans MS" pitchFamily="66" charset="0"/>
              </a:rPr>
              <a:t>15-Yeteneğine </a:t>
            </a:r>
            <a:r>
              <a:rPr lang="tr-TR" altLang="tr-TR" sz="5100" dirty="0">
                <a:solidFill>
                  <a:srgbClr val="FF6600"/>
                </a:solidFill>
                <a:latin typeface="Comic Sans MS" pitchFamily="66" charset="0"/>
              </a:rPr>
              <a:t>uygun sosyal etkinliğe katılmasını </a:t>
            </a:r>
            <a:r>
              <a:rPr lang="tr-TR" altLang="tr-TR" sz="5100" dirty="0" smtClean="0">
                <a:solidFill>
                  <a:srgbClr val="FF6600"/>
                </a:solidFill>
                <a:latin typeface="Comic Sans MS" pitchFamily="66" charset="0"/>
              </a:rPr>
              <a:t>sağlayın.</a:t>
            </a:r>
          </a:p>
          <a:p>
            <a:pPr>
              <a:buNone/>
            </a:pPr>
            <a:r>
              <a:rPr lang="tr-TR" altLang="tr-TR" sz="5100" dirty="0" smtClean="0">
                <a:solidFill>
                  <a:srgbClr val="FF6600"/>
                </a:solidFill>
                <a:latin typeface="Comic Sans MS" pitchFamily="66" charset="0"/>
              </a:rPr>
              <a:t>16-Disiplin </a:t>
            </a:r>
            <a:r>
              <a:rPr lang="tr-TR" altLang="tr-TR" sz="5100" dirty="0">
                <a:solidFill>
                  <a:srgbClr val="FF6600"/>
                </a:solidFill>
                <a:latin typeface="Comic Sans MS" pitchFamily="66" charset="0"/>
              </a:rPr>
              <a:t>konusunda tutarlı ve kararlı bir tutum sergileyin</a:t>
            </a:r>
            <a:r>
              <a:rPr lang="tr-TR" altLang="tr-TR" sz="5100" dirty="0" smtClean="0">
                <a:solidFill>
                  <a:srgbClr val="FF6600"/>
                </a:solidFill>
                <a:latin typeface="Comic Sans MS" pitchFamily="66" charset="0"/>
              </a:rPr>
              <a:t>.</a:t>
            </a:r>
          </a:p>
          <a:p>
            <a:pPr>
              <a:buNone/>
            </a:pPr>
            <a:r>
              <a:rPr lang="tr-TR" altLang="tr-TR" sz="5100" dirty="0" smtClean="0">
                <a:solidFill>
                  <a:srgbClr val="FF6600"/>
                </a:solidFill>
                <a:latin typeface="Comic Sans MS" pitchFamily="66" charset="0"/>
              </a:rPr>
              <a:t>17-Kuralların </a:t>
            </a:r>
            <a:r>
              <a:rPr lang="tr-TR" altLang="tr-TR" sz="5100" dirty="0">
                <a:solidFill>
                  <a:srgbClr val="FF6600"/>
                </a:solidFill>
                <a:latin typeface="Comic Sans MS" pitchFamily="66" charset="0"/>
              </a:rPr>
              <a:t>gerekçelerini belirtin, uyulması  konusunda ebeveynler olarak aynı tutumu sergileyin</a:t>
            </a:r>
            <a:r>
              <a:rPr lang="tr-TR" altLang="tr-TR" sz="5100" dirty="0" smtClean="0">
                <a:solidFill>
                  <a:srgbClr val="FF6600"/>
                </a:solidFill>
                <a:latin typeface="Comic Sans MS" pitchFamily="66" charset="0"/>
              </a:rPr>
              <a:t>.</a:t>
            </a:r>
          </a:p>
          <a:p>
            <a:pPr>
              <a:buNone/>
            </a:pPr>
            <a:r>
              <a:rPr lang="tr-TR" altLang="tr-TR" sz="5100" dirty="0" smtClean="0">
                <a:solidFill>
                  <a:srgbClr val="FF6600"/>
                </a:solidFill>
                <a:latin typeface="Comic Sans MS" pitchFamily="66" charset="0"/>
              </a:rPr>
              <a:t>18-Çocuğunuzun </a:t>
            </a:r>
            <a:r>
              <a:rPr lang="tr-TR" altLang="tr-TR" sz="5100" dirty="0">
                <a:solidFill>
                  <a:srgbClr val="FF6600"/>
                </a:solidFill>
                <a:latin typeface="Comic Sans MS" pitchFamily="66" charset="0"/>
              </a:rPr>
              <a:t>fiziksel ve ruhsal açıdan zorlanmaları olup olmadığını izleyin.</a:t>
            </a:r>
          </a:p>
          <a:p>
            <a:pPr>
              <a:buNone/>
            </a:pPr>
            <a:r>
              <a:rPr lang="tr-TR" altLang="tr-TR" dirty="0">
                <a:solidFill>
                  <a:srgbClr val="FF6600"/>
                </a:solidFill>
                <a:latin typeface="Comic Sans MS" pitchFamily="66" charset="0"/>
              </a:rPr>
              <a:t/>
            </a:r>
            <a:br>
              <a:rPr lang="tr-TR" altLang="tr-TR" dirty="0">
                <a:solidFill>
                  <a:srgbClr val="FF6600"/>
                </a:solidFill>
                <a:latin typeface="Comic Sans MS" pitchFamily="66" charset="0"/>
              </a:rPr>
            </a:br>
            <a:r>
              <a:rPr lang="tr-TR" altLang="tr-TR" dirty="0">
                <a:solidFill>
                  <a:srgbClr val="FF6600"/>
                </a:solidFill>
                <a:latin typeface="Comic Sans MS" pitchFamily="66" charset="0"/>
              </a:rPr>
              <a:t/>
            </a:r>
            <a:br>
              <a:rPr lang="tr-TR" altLang="tr-TR" dirty="0">
                <a:solidFill>
                  <a:srgbClr val="FF6600"/>
                </a:solidFill>
                <a:latin typeface="Comic Sans MS" pitchFamily="66" charset="0"/>
              </a:rPr>
            </a:br>
            <a:r>
              <a:rPr lang="tr-TR" altLang="tr-TR" dirty="0" smtClean="0">
                <a:solidFill>
                  <a:srgbClr val="FF6600"/>
                </a:solidFill>
                <a:latin typeface="Comic Sans MS" pitchFamily="66" charset="0"/>
              </a:rPr>
              <a:t/>
            </a:r>
            <a:br>
              <a:rPr lang="tr-TR" altLang="tr-TR" dirty="0" smtClean="0">
                <a:solidFill>
                  <a:srgbClr val="FF6600"/>
                </a:solidFill>
                <a:latin typeface="Comic Sans MS" pitchFamily="66" charset="0"/>
              </a:rPr>
            </a:br>
            <a:endParaRPr lang="tr-TR" altLang="tr-TR" dirty="0">
              <a:solidFill>
                <a:srgbClr val="FF6600"/>
              </a:solidFill>
              <a:latin typeface="Comic Sans MS" pitchFamily="66" charset="0"/>
            </a:endParaRPr>
          </a:p>
        </p:txBody>
      </p:sp>
    </p:spTree>
    <p:extLst>
      <p:ext uri="{BB962C8B-B14F-4D97-AF65-F5344CB8AC3E}">
        <p14:creationId xmlns:p14="http://schemas.microsoft.com/office/powerpoint/2010/main" val="91831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832513"/>
            <a:ext cx="9116682" cy="4806287"/>
          </a:xfrm>
        </p:spPr>
        <p:txBody>
          <a:bodyPr/>
          <a:lstStyle/>
          <a:p>
            <a:pPr marL="0" lvl="0" indent="0" algn="ctr" fontAlgn="base">
              <a:spcBef>
                <a:spcPct val="0"/>
              </a:spcBef>
              <a:spcAft>
                <a:spcPct val="0"/>
              </a:spcAft>
              <a:buClrTx/>
              <a:buSzTx/>
              <a:buNone/>
              <a:defRPr/>
            </a:pPr>
            <a:endParaRPr lang="tr-TR" sz="3600" b="1" dirty="0" smtClean="0">
              <a:solidFill>
                <a:prstClr val="black"/>
              </a:solidFill>
              <a:latin typeface="Calibri"/>
              <a:cs typeface="Arial" pitchFamily="34" charset="0"/>
            </a:endParaRPr>
          </a:p>
          <a:p>
            <a:pPr marL="0" lvl="0" indent="0" algn="ctr" fontAlgn="base">
              <a:spcBef>
                <a:spcPct val="0"/>
              </a:spcBef>
              <a:spcAft>
                <a:spcPct val="0"/>
              </a:spcAft>
              <a:buClrTx/>
              <a:buSzTx/>
              <a:buNone/>
              <a:defRPr/>
            </a:pPr>
            <a:endParaRPr lang="tr-TR" sz="3600" b="1" dirty="0">
              <a:solidFill>
                <a:prstClr val="black"/>
              </a:solidFill>
              <a:latin typeface="Calibri"/>
              <a:cs typeface="Arial" pitchFamily="34" charset="0"/>
            </a:endParaRPr>
          </a:p>
          <a:p>
            <a:pPr marL="0" lvl="0" indent="0" algn="ctr" fontAlgn="base">
              <a:spcBef>
                <a:spcPct val="0"/>
              </a:spcBef>
              <a:spcAft>
                <a:spcPct val="0"/>
              </a:spcAft>
              <a:buClrTx/>
              <a:buSzTx/>
              <a:buNone/>
              <a:defRPr/>
            </a:pPr>
            <a:endParaRPr lang="tr-TR" sz="3600" b="1" dirty="0" smtClean="0">
              <a:solidFill>
                <a:prstClr val="black"/>
              </a:solidFill>
              <a:latin typeface="Calibri"/>
              <a:cs typeface="Arial" pitchFamily="34" charset="0"/>
            </a:endParaRPr>
          </a:p>
          <a:p>
            <a:pPr marL="0" lvl="0" indent="0" algn="ctr" fontAlgn="base">
              <a:spcBef>
                <a:spcPct val="0"/>
              </a:spcBef>
              <a:spcAft>
                <a:spcPct val="0"/>
              </a:spcAft>
              <a:buClrTx/>
              <a:buSzTx/>
              <a:buNone/>
              <a:defRPr/>
            </a:pPr>
            <a:r>
              <a:rPr lang="tr-TR" sz="3600" b="1" dirty="0" smtClean="0">
                <a:solidFill>
                  <a:prstClr val="black"/>
                </a:solidFill>
                <a:latin typeface="Calibri"/>
                <a:cs typeface="Arial" pitchFamily="34" charset="0"/>
              </a:rPr>
              <a:t>Dinlediğiniz </a:t>
            </a:r>
            <a:r>
              <a:rPr lang="tr-TR" sz="3600" b="1" dirty="0">
                <a:solidFill>
                  <a:prstClr val="black"/>
                </a:solidFill>
                <a:latin typeface="Calibri"/>
                <a:cs typeface="Arial" pitchFamily="34" charset="0"/>
              </a:rPr>
              <a:t>için teşekkür ederiz.</a:t>
            </a:r>
            <a:r>
              <a:rPr lang="tr-TR" sz="1800" b="1" dirty="0">
                <a:solidFill>
                  <a:prstClr val="black"/>
                </a:solidFill>
                <a:latin typeface="Calibri"/>
                <a:cs typeface="Arial" pitchFamily="34" charset="0"/>
              </a:rPr>
              <a:t>   </a:t>
            </a:r>
            <a:endParaRPr lang="tr-TR" sz="1800" b="1" dirty="0" smtClean="0">
              <a:solidFill>
                <a:prstClr val="black"/>
              </a:solidFill>
              <a:latin typeface="Calibri"/>
              <a:cs typeface="Arial" pitchFamily="34" charset="0"/>
            </a:endParaRPr>
          </a:p>
          <a:p>
            <a:pPr marL="0" lvl="0" indent="0" algn="ctr" fontAlgn="base">
              <a:spcBef>
                <a:spcPct val="0"/>
              </a:spcBef>
              <a:spcAft>
                <a:spcPct val="0"/>
              </a:spcAft>
              <a:buClrTx/>
              <a:buSzTx/>
              <a:buNone/>
              <a:defRPr/>
            </a:pPr>
            <a:r>
              <a:rPr lang="tr-TR" sz="1800" b="1" dirty="0" smtClean="0">
                <a:solidFill>
                  <a:prstClr val="black"/>
                </a:solidFill>
                <a:latin typeface="Calibri"/>
                <a:cs typeface="Arial" pitchFamily="34" charset="0"/>
              </a:rPr>
              <a:t>                           </a:t>
            </a:r>
            <a:endParaRPr lang="tr-TR" sz="1800" b="1" dirty="0">
              <a:solidFill>
                <a:prstClr val="black"/>
              </a:solidFill>
              <a:latin typeface="Calibri"/>
              <a:cs typeface="Arial" pitchFamily="34" charset="0"/>
            </a:endParaRPr>
          </a:p>
          <a:p>
            <a:pPr marL="45720" indent="0">
              <a:buNone/>
            </a:pPr>
            <a:r>
              <a:rPr lang="tr-TR" dirty="0" smtClean="0"/>
              <a:t>                    </a:t>
            </a:r>
            <a:endParaRPr lang="tr-TR" dirty="0"/>
          </a:p>
        </p:txBody>
      </p:sp>
    </p:spTree>
    <p:extLst>
      <p:ext uri="{BB962C8B-B14F-4D97-AF65-F5344CB8AC3E}">
        <p14:creationId xmlns:p14="http://schemas.microsoft.com/office/powerpoint/2010/main" val="4129411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569514" y="952938"/>
            <a:ext cx="5868515" cy="768096"/>
          </a:xfrm>
        </p:spPr>
        <p:txBody>
          <a:bodyPr>
            <a:normAutofit fontScale="85000" lnSpcReduction="10000"/>
          </a:bodyPr>
          <a:lstStyle/>
          <a:p>
            <a:r>
              <a:rPr lang="tr-TR" sz="3000" cap="small" dirty="0">
                <a:solidFill>
                  <a:srgbClr val="575F6D"/>
                </a:solidFill>
                <a:latin typeface="Century Schoolbook"/>
              </a:rPr>
              <a:t>BASKICI VE OTORİTER TUTUM</a:t>
            </a:r>
            <a:endParaRPr lang="tr-TR" dirty="0"/>
          </a:p>
        </p:txBody>
      </p:sp>
      <p:graphicFrame>
        <p:nvGraphicFramePr>
          <p:cNvPr id="7" name="İçerik Yer Tutucusu 6"/>
          <p:cNvGraphicFramePr>
            <a:graphicFrameLocks noGrp="1"/>
          </p:cNvGraphicFramePr>
          <p:nvPr>
            <p:ph sz="half" idx="2"/>
            <p:extLst>
              <p:ext uri="{D42A27DB-BD31-4B8C-83A1-F6EECF244321}">
                <p14:modId xmlns:p14="http://schemas.microsoft.com/office/powerpoint/2010/main" val="2996414219"/>
              </p:ext>
            </p:extLst>
          </p:nvPr>
        </p:nvGraphicFramePr>
        <p:xfrm>
          <a:off x="1528763" y="2144713"/>
          <a:ext cx="9075737" cy="3494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yagram 7"/>
          <p:cNvGraphicFramePr/>
          <p:nvPr>
            <p:extLst>
              <p:ext uri="{D42A27DB-BD31-4B8C-83A1-F6EECF244321}">
                <p14:modId xmlns:p14="http://schemas.microsoft.com/office/powerpoint/2010/main" val="2538989769"/>
              </p:ext>
            </p:extLst>
          </p:nvPr>
        </p:nvGraphicFramePr>
        <p:xfrm>
          <a:off x="464024" y="2144115"/>
          <a:ext cx="10044752" cy="34651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Oval 8"/>
          <p:cNvSpPr/>
          <p:nvPr/>
        </p:nvSpPr>
        <p:spPr>
          <a:xfrm>
            <a:off x="2192888" y="2144114"/>
            <a:ext cx="2952328" cy="3384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tr-TR" dirty="0" smtClean="0">
                <a:solidFill>
                  <a:schemeClr val="tx1"/>
                </a:solidFill>
              </a:rPr>
              <a:t>Çocuğun kişiliğini hiçe sayarak,</a:t>
            </a:r>
          </a:p>
          <a:p>
            <a:pPr algn="ctr"/>
            <a:r>
              <a:rPr lang="tr-TR" dirty="0" smtClean="0">
                <a:solidFill>
                  <a:schemeClr val="tx1"/>
                </a:solidFill>
              </a:rPr>
              <a:t>Her kurala uymak zorunlu olduğu,</a:t>
            </a:r>
          </a:p>
          <a:p>
            <a:pPr algn="ctr"/>
            <a:r>
              <a:rPr lang="tr-TR" dirty="0" smtClean="0">
                <a:solidFill>
                  <a:schemeClr val="tx1"/>
                </a:solidFill>
              </a:rPr>
              <a:t>Suçlayan,</a:t>
            </a:r>
          </a:p>
          <a:p>
            <a:pPr algn="ctr"/>
            <a:r>
              <a:rPr lang="tr-TR" dirty="0" smtClean="0">
                <a:solidFill>
                  <a:schemeClr val="tx1"/>
                </a:solidFill>
              </a:rPr>
              <a:t>Cezalandıran bir tutum sergilemektir</a:t>
            </a:r>
          </a:p>
        </p:txBody>
      </p:sp>
      <p:sp>
        <p:nvSpPr>
          <p:cNvPr id="10" name="Oval 9"/>
          <p:cNvSpPr/>
          <p:nvPr/>
        </p:nvSpPr>
        <p:spPr>
          <a:xfrm>
            <a:off x="6615333" y="2144114"/>
            <a:ext cx="2952328" cy="3384375"/>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tr-TR" dirty="0" smtClean="0">
                <a:solidFill>
                  <a:schemeClr val="tx1"/>
                </a:solidFill>
              </a:rPr>
              <a:t>Sessiz, küskün, çekingen, kaygılı, kolayca ağlayabilen, saldırgan, aşırı isyankar veya aşırı boyun eğici bir çocuk olur.</a:t>
            </a:r>
            <a:endParaRPr lang="tr-TR" dirty="0">
              <a:solidFill>
                <a:schemeClr val="tx1"/>
              </a:solidFill>
            </a:endParaRPr>
          </a:p>
        </p:txBody>
      </p:sp>
    </p:spTree>
    <p:extLst>
      <p:ext uri="{BB962C8B-B14F-4D97-AF65-F5344CB8AC3E}">
        <p14:creationId xmlns:p14="http://schemas.microsoft.com/office/powerpoint/2010/main" val="358987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8572" y="529286"/>
            <a:ext cx="9133730" cy="1233424"/>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b="1" dirty="0" smtClean="0"/>
              <a:t>Gevşek </a:t>
            </a:r>
            <a:r>
              <a:rPr lang="tr-TR" b="1" dirty="0"/>
              <a:t>tutum</a:t>
            </a:r>
            <a:br>
              <a:rPr lang="tr-TR" b="1" dirty="0"/>
            </a:br>
            <a:r>
              <a:rPr lang="tr-TR" sz="3600" b="1" dirty="0"/>
              <a:t>(Çocuk Merkezci Aile)</a:t>
            </a:r>
            <a:r>
              <a:rPr lang="tr-TR" sz="3600" dirty="0"/>
              <a:t/>
            </a:r>
            <a:br>
              <a:rPr lang="tr-TR" sz="3600" dirty="0"/>
            </a:br>
            <a:endParaRPr lang="tr-TR" dirty="0"/>
          </a:p>
        </p:txBody>
      </p:sp>
      <p:sp>
        <p:nvSpPr>
          <p:cNvPr id="7" name="Oval 6"/>
          <p:cNvSpPr/>
          <p:nvPr/>
        </p:nvSpPr>
        <p:spPr>
          <a:xfrm>
            <a:off x="2272941" y="2055885"/>
            <a:ext cx="3240753" cy="3384376"/>
          </a:xfrm>
          <a:prstGeom prst="ellipse">
            <a:avLst/>
          </a:prstGeom>
          <a:solidFill>
            <a:srgbClr val="FE8637"/>
          </a:solidFill>
          <a:ln w="34925" cap="flat" cmpd="sng" algn="ctr">
            <a:solidFill>
              <a:sysClr val="window" lastClr="FFFFFF"/>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black"/>
                </a:solidFill>
                <a:effectLst/>
                <a:uLnTx/>
                <a:uFillTx/>
                <a:latin typeface="Century Schoolbook"/>
              </a:rPr>
              <a:t>İsteklerin kayıtsız şartsız kabul edildiği, abartılmış sevginin olduğu, çocuğa sorumluluk duygusunun yaşatılmadığı bir tutum sergilemektir</a:t>
            </a:r>
          </a:p>
        </p:txBody>
      </p:sp>
      <p:sp>
        <p:nvSpPr>
          <p:cNvPr id="8" name="Oval 7"/>
          <p:cNvSpPr/>
          <p:nvPr/>
        </p:nvSpPr>
        <p:spPr>
          <a:xfrm>
            <a:off x="6386277" y="1937982"/>
            <a:ext cx="3299382" cy="3502279"/>
          </a:xfrm>
          <a:prstGeom prst="ellipse">
            <a:avLst/>
          </a:prstGeom>
          <a:solidFill>
            <a:srgbClr val="FE8637"/>
          </a:solidFill>
          <a:ln w="34925" cap="flat" cmpd="sng" algn="ctr">
            <a:solidFill>
              <a:sysClr val="window" lastClr="FFFFFF"/>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black"/>
                </a:solidFill>
                <a:effectLst/>
                <a:uLnTx/>
                <a:uFillTx/>
                <a:latin typeface="Century Schoolbook"/>
              </a:rPr>
              <a:t>Doyumsuz, sorumsuz, anne babaya hükmeden, saygı göstermeyen, toplum kurallarına uymayan bir çocuk olur.</a:t>
            </a:r>
          </a:p>
        </p:txBody>
      </p:sp>
    </p:spTree>
    <p:extLst>
      <p:ext uri="{BB962C8B-B14F-4D97-AF65-F5344CB8AC3E}">
        <p14:creationId xmlns:p14="http://schemas.microsoft.com/office/powerpoint/2010/main" val="265627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528572" y="2144114"/>
            <a:ext cx="9129158" cy="3494686"/>
          </a:xfrm>
        </p:spPr>
        <p:txBody>
          <a:bodyPr/>
          <a:lstStyle/>
          <a:p>
            <a:r>
              <a:rPr lang="tr-TR" dirty="0"/>
              <a:t>2,5 yaşındaki erkek çocuğu, kalabalık olan bir ailenin tek çocuğudur. Çocuğun her isteğine uyan 4 teyzesi her gün ona pahalı elektronik oyuncaklar taşımaktadır. Bir keresinde teyzelerinden birinin plastik oyuncak getirdiğini gören çocuk, oyuncağı alır ve camdan aşağı atar. Atarken de ‘ Bana böyle ucuz oyuncak getirmeyin!’ uyarısını yapar</a:t>
            </a:r>
          </a:p>
        </p:txBody>
      </p:sp>
    </p:spTree>
    <p:extLst>
      <p:ext uri="{BB962C8B-B14F-4D97-AF65-F5344CB8AC3E}">
        <p14:creationId xmlns:p14="http://schemas.microsoft.com/office/powerpoint/2010/main" val="3230376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lstStyle/>
          <a:p>
            <a:r>
              <a:rPr lang="tr-TR" b="1" dirty="0"/>
              <a:t>Dengesiz ve kararsız tutum</a:t>
            </a:r>
            <a:r>
              <a:rPr lang="tr-TR" dirty="0"/>
              <a:t/>
            </a:r>
            <a:br>
              <a:rPr lang="tr-TR" dirty="0"/>
            </a:br>
            <a:endParaRPr lang="tr-TR" dirty="0"/>
          </a:p>
        </p:txBody>
      </p:sp>
      <p:sp>
        <p:nvSpPr>
          <p:cNvPr id="8" name="İçerik Yer Tutucusu 7"/>
          <p:cNvSpPr>
            <a:spLocks noGrp="1"/>
          </p:cNvSpPr>
          <p:nvPr>
            <p:ph sz="half" idx="2"/>
          </p:nvPr>
        </p:nvSpPr>
        <p:spPr>
          <a:xfrm>
            <a:off x="2060835" y="2089523"/>
            <a:ext cx="3411918" cy="3494686"/>
          </a:xfrm>
          <a:prstGeom prst="ellipse">
            <a:avLst/>
          </a:prstGeom>
        </p:spPr>
        <p:style>
          <a:lnRef idx="3">
            <a:schemeClr val="lt1"/>
          </a:lnRef>
          <a:fillRef idx="1">
            <a:schemeClr val="accent1"/>
          </a:fillRef>
          <a:effectRef idx="1">
            <a:schemeClr val="accent1"/>
          </a:effectRef>
          <a:fontRef idx="minor">
            <a:schemeClr val="lt1"/>
          </a:fontRef>
        </p:style>
        <p:txBody>
          <a:bodyPr rtlCol="0" anchor="ctr">
            <a:normAutofit lnSpcReduction="10000"/>
          </a:bodyPr>
          <a:lstStyle/>
          <a:p>
            <a:pPr algn="ctr"/>
            <a:r>
              <a:rPr lang="tr-TR" dirty="0" smtClean="0">
                <a:solidFill>
                  <a:schemeClr val="tx1"/>
                </a:solidFill>
              </a:rPr>
              <a:t>Anne baba arasında görüş ayrılıklarının olduğu, değişken davranışların olduğu, kararsız bir tutum sergilemektir</a:t>
            </a:r>
          </a:p>
        </p:txBody>
      </p:sp>
      <p:sp>
        <p:nvSpPr>
          <p:cNvPr id="9" name="İçerik Yer Tutucusu 8"/>
          <p:cNvSpPr>
            <a:spLocks noGrp="1"/>
          </p:cNvSpPr>
          <p:nvPr>
            <p:ph sz="quarter" idx="4"/>
          </p:nvPr>
        </p:nvSpPr>
        <p:spPr>
          <a:xfrm>
            <a:off x="6414448" y="2089523"/>
            <a:ext cx="3397120" cy="349468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tr-TR" dirty="0" smtClean="0">
                <a:solidFill>
                  <a:schemeClr val="tx1"/>
                </a:solidFill>
              </a:rPr>
              <a:t>Dengesiz, kararsız, iç çatışmalarının ve huzursuzlukların olduğu bir çocuk olur.</a:t>
            </a:r>
          </a:p>
        </p:txBody>
      </p:sp>
    </p:spTree>
    <p:extLst>
      <p:ext uri="{BB962C8B-B14F-4D97-AF65-F5344CB8AC3E}">
        <p14:creationId xmlns:p14="http://schemas.microsoft.com/office/powerpoint/2010/main" val="145316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119139" y="1188770"/>
            <a:ext cx="9212216" cy="3494686"/>
          </a:xfrm>
        </p:spPr>
        <p:txBody>
          <a:bodyPr/>
          <a:lstStyle/>
          <a:p>
            <a:r>
              <a:rPr lang="tr-TR" dirty="0"/>
              <a:t>Sözgelimi, annenin dinlenmiş ve sakin olması halinde, 3 yaşındaki kızının müzik aletleriyle ses çıkarması ona ilginç gelip ‘uygun bir davranış’ olarak kabul görürken, annenin yorgun ve uykusuz olması halinde aynı davranış ‘uygun olmayan davranış’  grubuna girerek kabul görmeyebilir.</a:t>
            </a:r>
          </a:p>
          <a:p>
            <a:endParaRPr lang="tr-TR" dirty="0"/>
          </a:p>
        </p:txBody>
      </p:sp>
      <p:pic>
        <p:nvPicPr>
          <p:cNvPr id="7" name="Resim 6"/>
          <p:cNvPicPr>
            <a:picLocks noChangeAspect="1"/>
          </p:cNvPicPr>
          <p:nvPr/>
        </p:nvPicPr>
        <p:blipFill rotWithShape="1">
          <a:blip r:embed="rId2">
            <a:extLst>
              <a:ext uri="{28A0092B-C50C-407E-A947-70E740481C1C}">
                <a14:useLocalDpi xmlns:a14="http://schemas.microsoft.com/office/drawing/2010/main" val="0"/>
              </a:ext>
            </a:extLst>
          </a:blip>
          <a:srcRect l="23489" t="23628" r="23668" b="11825"/>
          <a:stretch/>
        </p:blipFill>
        <p:spPr>
          <a:xfrm>
            <a:off x="6755124" y="2712105"/>
            <a:ext cx="3211287" cy="2944891"/>
          </a:xfrm>
          <a:prstGeom prst="rect">
            <a:avLst/>
          </a:prstGeom>
        </p:spPr>
      </p:pic>
    </p:spTree>
    <p:extLst>
      <p:ext uri="{BB962C8B-B14F-4D97-AF65-F5344CB8AC3E}">
        <p14:creationId xmlns:p14="http://schemas.microsoft.com/office/powerpoint/2010/main" val="55063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4000" y="51614"/>
            <a:ext cx="9133730" cy="1233424"/>
          </a:xfrm>
        </p:spPr>
        <p:txBody>
          <a:bodyPr>
            <a:normAutofit fontScale="90000"/>
          </a:bodyPr>
          <a:lstStyle/>
          <a:p>
            <a:r>
              <a:rPr lang="tr-TR" dirty="0" smtClean="0"/>
              <a:t/>
            </a:r>
            <a:br>
              <a:rPr lang="tr-TR" dirty="0" smtClean="0"/>
            </a:br>
            <a:r>
              <a:rPr lang="tr-TR" b="1" dirty="0" smtClean="0"/>
              <a:t>Koruyucu </a:t>
            </a:r>
            <a:r>
              <a:rPr lang="tr-TR" b="1" dirty="0"/>
              <a:t>tutum</a:t>
            </a:r>
            <a:r>
              <a:rPr lang="tr-TR" dirty="0"/>
              <a:t/>
            </a:r>
            <a:br>
              <a:rPr lang="tr-TR" dirty="0"/>
            </a:br>
            <a:endParaRPr lang="tr-TR" dirty="0"/>
          </a:p>
        </p:txBody>
      </p:sp>
      <p:sp>
        <p:nvSpPr>
          <p:cNvPr id="7" name="Oval 6"/>
          <p:cNvSpPr/>
          <p:nvPr/>
        </p:nvSpPr>
        <p:spPr>
          <a:xfrm>
            <a:off x="2263975" y="2014355"/>
            <a:ext cx="2952328" cy="3384376"/>
          </a:xfrm>
          <a:prstGeom prst="ellipse">
            <a:avLst/>
          </a:prstGeom>
          <a:solidFill>
            <a:srgbClr val="FE8637"/>
          </a:solidFill>
          <a:ln w="34925" cap="flat" cmpd="sng" algn="ctr">
            <a:solidFill>
              <a:sysClr val="window" lastClr="FFFFFF"/>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black"/>
                </a:solidFill>
                <a:effectLst/>
                <a:uLnTx/>
                <a:uFillTx/>
                <a:latin typeface="Century Schoolbook"/>
              </a:rPr>
              <a:t>Aşırı koruyucu, aşırı kontrollü ve özenli bir tutum sergilemektir</a:t>
            </a:r>
          </a:p>
        </p:txBody>
      </p:sp>
      <p:sp>
        <p:nvSpPr>
          <p:cNvPr id="8" name="Oval 7"/>
          <p:cNvSpPr/>
          <p:nvPr/>
        </p:nvSpPr>
        <p:spPr>
          <a:xfrm>
            <a:off x="6090865" y="2014355"/>
            <a:ext cx="2952328" cy="3384376"/>
          </a:xfrm>
          <a:prstGeom prst="ellipse">
            <a:avLst/>
          </a:prstGeom>
          <a:solidFill>
            <a:srgbClr val="FE8637"/>
          </a:solidFill>
          <a:ln w="34925" cap="flat" cmpd="sng" algn="ctr">
            <a:solidFill>
              <a:sysClr val="window" lastClr="FFFFFF"/>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black"/>
                </a:solidFill>
                <a:effectLst/>
                <a:uLnTx/>
                <a:uFillTx/>
                <a:latin typeface="Century Schoolbook"/>
              </a:rPr>
              <a:t>Aşırı bağımlı, güvensiz, içe dönük, duygusal kırıklıkları olan bir çocuk olur.</a:t>
            </a:r>
          </a:p>
        </p:txBody>
      </p:sp>
    </p:spTree>
    <p:extLst>
      <p:ext uri="{BB962C8B-B14F-4D97-AF65-F5344CB8AC3E}">
        <p14:creationId xmlns:p14="http://schemas.microsoft.com/office/powerpoint/2010/main" val="387177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kula dönüş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4352289_TF02895269" id="{38652497-0A46-4169-9E08-137D88467FD5}" vid="{F4EB4BDA-9798-40A1-AD41-3615AFCE58BF}"/>
    </a:ext>
  </a:extLst>
</a:theme>
</file>

<file path=ppt/theme/theme2.xml><?xml version="1.0" encoding="utf-8"?>
<a:theme xmlns:a="http://schemas.openxmlformats.org/drawingml/2006/main" name="Ofis Teması">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eması">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F5AFAE-B80F-42D3-94B4-729362BC1BCB}">
  <ds:schemaRefs>
    <ds:schemaRef ds:uri="40262f94-9f35-4ac3-9a90-690165a166b7"/>
    <ds:schemaRef ds:uri="http://purl.org/dc/dcmitype/"/>
    <ds:schemaRef ds:uri="http://purl.org/dc/elements/1.1/"/>
    <ds:schemaRef ds:uri="http://schemas.microsoft.com/office/2006/metadata/properties"/>
    <ds:schemaRef ds:uri="a4f35948-e619-41b3-aa29-22878b09cfd2"/>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CC9A7CA-BEC5-41E5-AAE1-C9D7FC518E00}">
  <ds:schemaRefs>
    <ds:schemaRef ds:uri="http://schemas.microsoft.com/sharepoint/v3/contenttype/forms"/>
  </ds:schemaRefs>
</ds:datastoreItem>
</file>

<file path=customXml/itemProps3.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Sonbahar eğlenceli eğitim sunusu (geniş ekran)</Template>
  <TotalTime>455</TotalTime>
  <Words>1398</Words>
  <Application>Microsoft Office PowerPoint</Application>
  <PresentationFormat>Geniş ekran</PresentationFormat>
  <Paragraphs>126</Paragraphs>
  <Slides>32</Slides>
  <Notes>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32</vt:i4>
      </vt:variant>
    </vt:vector>
  </HeadingPairs>
  <TitlesOfParts>
    <vt:vector size="42" baseType="lpstr">
      <vt:lpstr>Arial</vt:lpstr>
      <vt:lpstr>Book Antiqua</vt:lpstr>
      <vt:lpstr>Calibri</vt:lpstr>
      <vt:lpstr>Cambria</vt:lpstr>
      <vt:lpstr>Century Schoolbook</vt:lpstr>
      <vt:lpstr>Comic Sans MS</vt:lpstr>
      <vt:lpstr>Times New Roman</vt:lpstr>
      <vt:lpstr>Verdana</vt:lpstr>
      <vt:lpstr>Wingdings</vt:lpstr>
      <vt:lpstr>Okula dönüş 16x9</vt:lpstr>
      <vt:lpstr>ÇOCUKLARIMIZ BİRER GÜL GONCASI BİZLER ONLARIN BAŞINA GELEN DOĞAL AFET MİYİZ? DOĞAL EBEVEYN Mİ? </vt:lpstr>
      <vt:lpstr>PowerPoint Sunusu</vt:lpstr>
      <vt:lpstr>PowerPoint Sunusu</vt:lpstr>
      <vt:lpstr>PowerPoint Sunusu</vt:lpstr>
      <vt:lpstr>       Gevşek tutum (Çocuk Merkezci Aile) </vt:lpstr>
      <vt:lpstr>PowerPoint Sunusu</vt:lpstr>
      <vt:lpstr>Dengesiz ve kararsız tutum </vt:lpstr>
      <vt:lpstr>PowerPoint Sunusu</vt:lpstr>
      <vt:lpstr> Koruyucu tutum </vt:lpstr>
      <vt:lpstr>PowerPoint Sunusu</vt:lpstr>
      <vt:lpstr>PowerPoint Sunusu</vt:lpstr>
      <vt:lpstr>PowerPoint Sunusu</vt:lpstr>
      <vt:lpstr>Güven verici, destekleyici ve hoşgörülü tutum </vt:lpstr>
      <vt:lpstr>PowerPoint Sunusu</vt:lpstr>
      <vt:lpstr>PowerPoint Sunusu</vt:lpstr>
      <vt:lpstr>   ANAOKULUNA UYUM SÜRECİNDE NELER YAPMALIYIM?  Çocuğumu Tanıyorum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ANNE BABALARA TAVSİYELER</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 Babaların Kullandıkları Doğru ve Yanlış İfadeler</dc:title>
  <dc:creator>Lenovo</dc:creator>
  <cp:lastModifiedBy>lenovo</cp:lastModifiedBy>
  <cp:revision>31</cp:revision>
  <dcterms:created xsi:type="dcterms:W3CDTF">2019-10-08T10:28:15Z</dcterms:created>
  <dcterms:modified xsi:type="dcterms:W3CDTF">2019-10-09T12:37:35Z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